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9" r:id="rId1"/>
    <p:sldMasterId id="2147483881" r:id="rId2"/>
  </p:sldMasterIdLst>
  <p:notesMasterIdLst>
    <p:notesMasterId r:id="rId44"/>
  </p:notesMasterIdLst>
  <p:sldIdLst>
    <p:sldId id="303" r:id="rId3"/>
    <p:sldId id="257" r:id="rId4"/>
    <p:sldId id="270" r:id="rId5"/>
    <p:sldId id="290" r:id="rId6"/>
    <p:sldId id="267" r:id="rId7"/>
    <p:sldId id="286" r:id="rId8"/>
    <p:sldId id="262" r:id="rId9"/>
    <p:sldId id="260" r:id="rId10"/>
    <p:sldId id="259" r:id="rId11"/>
    <p:sldId id="261" r:id="rId12"/>
    <p:sldId id="305" r:id="rId13"/>
    <p:sldId id="300" r:id="rId14"/>
    <p:sldId id="291" r:id="rId15"/>
    <p:sldId id="283" r:id="rId16"/>
    <p:sldId id="295" r:id="rId17"/>
    <p:sldId id="296" r:id="rId18"/>
    <p:sldId id="272" r:id="rId19"/>
    <p:sldId id="269" r:id="rId20"/>
    <p:sldId id="304" r:id="rId21"/>
    <p:sldId id="298" r:id="rId22"/>
    <p:sldId id="306" r:id="rId23"/>
    <p:sldId id="258" r:id="rId24"/>
    <p:sldId id="307" r:id="rId25"/>
    <p:sldId id="308" r:id="rId26"/>
    <p:sldId id="274" r:id="rId27"/>
    <p:sldId id="294" r:id="rId28"/>
    <p:sldId id="256" r:id="rId29"/>
    <p:sldId id="302" r:id="rId30"/>
    <p:sldId id="277" r:id="rId31"/>
    <p:sldId id="282" r:id="rId32"/>
    <p:sldId id="301" r:id="rId33"/>
    <p:sldId id="271" r:id="rId34"/>
    <p:sldId id="288" r:id="rId35"/>
    <p:sldId id="293" r:id="rId36"/>
    <p:sldId id="276" r:id="rId37"/>
    <p:sldId id="278" r:id="rId38"/>
    <p:sldId id="280" r:id="rId39"/>
    <p:sldId id="281" r:id="rId40"/>
    <p:sldId id="275" r:id="rId41"/>
    <p:sldId id="273" r:id="rId42"/>
    <p:sldId id="28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タイトルなしのセクション" id="{F3028563-3453-4AFC-9E28-2945317C8F46}">
          <p14:sldIdLst>
            <p14:sldId id="303"/>
            <p14:sldId id="257"/>
            <p14:sldId id="270"/>
            <p14:sldId id="290"/>
            <p14:sldId id="267"/>
            <p14:sldId id="286"/>
            <p14:sldId id="262"/>
            <p14:sldId id="260"/>
            <p14:sldId id="259"/>
            <p14:sldId id="261"/>
            <p14:sldId id="305"/>
            <p14:sldId id="300"/>
            <p14:sldId id="291"/>
            <p14:sldId id="283"/>
            <p14:sldId id="295"/>
            <p14:sldId id="296"/>
            <p14:sldId id="272"/>
            <p14:sldId id="269"/>
            <p14:sldId id="304"/>
            <p14:sldId id="298"/>
            <p14:sldId id="306"/>
            <p14:sldId id="258"/>
            <p14:sldId id="307"/>
            <p14:sldId id="308"/>
            <p14:sldId id="274"/>
            <p14:sldId id="294"/>
            <p14:sldId id="256"/>
            <p14:sldId id="302"/>
            <p14:sldId id="277"/>
            <p14:sldId id="282"/>
            <p14:sldId id="301"/>
            <p14:sldId id="271"/>
            <p14:sldId id="288"/>
            <p14:sldId id="293"/>
            <p14:sldId id="276"/>
            <p14:sldId id="278"/>
            <p14:sldId id="280"/>
            <p14:sldId id="281"/>
            <p14:sldId id="275"/>
            <p14:sldId id="273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9" userDrawn="1">
          <p15:clr>
            <a:srgbClr val="A4A3A4"/>
          </p15:clr>
        </p15:guide>
        <p15:guide id="2" pos="74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4A6E"/>
    <a:srgbClr val="CDE1F2"/>
    <a:srgbClr val="000000"/>
    <a:srgbClr val="5B9BD5"/>
    <a:srgbClr val="FDFC5C"/>
    <a:srgbClr val="F4B73F"/>
    <a:srgbClr val="EBAB23"/>
    <a:srgbClr val="FAC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1" autoAdjust="0"/>
    <p:restoredTop sz="88930" autoAdjust="0"/>
  </p:normalViewPr>
  <p:slideViewPr>
    <p:cSldViewPr snapToGrid="0">
      <p:cViewPr varScale="1">
        <p:scale>
          <a:sx n="62" d="100"/>
          <a:sy n="62" d="100"/>
        </p:scale>
        <p:origin x="160" y="40"/>
      </p:cViewPr>
      <p:guideLst>
        <p:guide orient="horz" pos="799"/>
        <p:guide pos="74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CJK JP Regular" panose="020B0500000000000000" pitchFamily="34" charset="-128"/>
                <a:ea typeface="Noto Sans CJK JP Regular" panose="020B0500000000000000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CJK JP Regular" panose="020B0500000000000000" pitchFamily="34" charset="-128"/>
                <a:ea typeface="Noto Sans CJK JP Regular" panose="020B0500000000000000" pitchFamily="34" charset="-128"/>
              </a:defRPr>
            </a:lvl1pPr>
          </a:lstStyle>
          <a:p>
            <a:fld id="{6BD7EBE8-4FB1-4110-8912-10427BE569AF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CJK JP Regular" panose="020B0500000000000000" pitchFamily="34" charset="-128"/>
                <a:ea typeface="Noto Sans CJK JP Regular" panose="020B0500000000000000" pitchFamily="34" charset="-128"/>
              </a:defRPr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CJK JP Regular" panose="020B0500000000000000" pitchFamily="34" charset="-128"/>
                <a:ea typeface="Noto Sans CJK JP Regular" panose="020B0500000000000000" pitchFamily="34" charset="-128"/>
              </a:defRPr>
            </a:lvl1pPr>
          </a:lstStyle>
          <a:p>
            <a:fld id="{EBD56275-5B26-467E-ADC1-9AEAE5A0211B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3757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Noto Sans CJK JP Regular" panose="020B0500000000000000" pitchFamily="34" charset="-128"/>
        <a:ea typeface="Noto Sans CJK JP Regular" panose="020B0500000000000000" pitchFamily="34" charset="-128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Noto Sans CJK JP Regular" panose="020B0500000000000000" pitchFamily="34" charset="-128"/>
        <a:ea typeface="Noto Sans CJK JP Regular" panose="020B0500000000000000" pitchFamily="34" charset="-128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Noto Sans CJK JP Regular" panose="020B0500000000000000" pitchFamily="34" charset="-128"/>
        <a:ea typeface="Noto Sans CJK JP Regular" panose="020B0500000000000000" pitchFamily="34" charset="-128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Noto Sans CJK JP Regular" panose="020B0500000000000000" pitchFamily="34" charset="-128"/>
        <a:ea typeface="Noto Sans CJK JP Regular" panose="020B0500000000000000" pitchFamily="34" charset="-128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Noto Sans CJK JP Regular" panose="020B0500000000000000" pitchFamily="34" charset="-128"/>
        <a:ea typeface="Noto Sans CJK JP Regular" panose="020B0500000000000000" pitchFamily="34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9720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88631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95699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39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1182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40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6051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753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071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306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5887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4665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4624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518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D56275-5B26-467E-ADC1-9AEAE5A0211B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972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>
                <a:latin typeface="Noto Sans CJK JP Regular" panose="020B0500000000000000" pitchFamily="34" charset="-128"/>
                <a:cs typeface="Segoe UI" panose="020B0502040204020203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  <a:r>
              <a:rPr lang="en-US" altLang="ja-JP" dirty="0"/>
              <a:t>option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91645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177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8418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>
                <a:latin typeface="Noto Sans CJK JP Regular" panose="020B0500000000000000" pitchFamily="34" charset="-128"/>
                <a:cs typeface="Segoe UI" panose="020B0502040204020203" pitchFamily="34" charset="0"/>
              </a:defRPr>
            </a:lvl1pPr>
          </a:lstStyle>
          <a:p>
            <a:r>
              <a:rPr lang="ja-JP" altLang="en-US" dirty="0"/>
              <a:t>マスター タイトルの書式設定</a:t>
            </a:r>
            <a:r>
              <a:rPr lang="en-US" altLang="ja-JP" dirty="0"/>
              <a:t>option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800"/>
            </a:lvl2pPr>
            <a:lvl3pPr marL="914377" indent="0" algn="ctr">
              <a:buNone/>
              <a:defRPr sz="24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98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58563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23880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6188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6455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1967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66814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7056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83935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23621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70096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287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490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4933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60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91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58813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233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4E2381-8633-4BCC-8742-3A13D2F2EDE0}" type="datetimeFigureOut">
              <a:rPr kumimoji="1" lang="ja-JP" altLang="en-US" smtClean="0"/>
              <a:pPr/>
              <a:t>2018/7/15</a:t>
            </a:fld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0C7733-3E88-4D98-8C55-09C083E88EA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3582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r>
              <a:rPr lang="en-US" altLang="ja-JP" dirty="0"/>
              <a:t>option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1"/>
            <a:ext cx="10515600" cy="304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Segoe UI" panose="020B0502040204020203" pitchFamily="34" charset="0"/>
              </a:defRPr>
            </a:lvl1pPr>
          </a:lstStyle>
          <a:p>
            <a:fld id="{524E2381-8633-4BCC-8742-3A13D2F2EDE0}" type="datetimeFigureOut">
              <a:rPr lang="ja-JP" altLang="en-US" smtClean="0"/>
              <a:pPr/>
              <a:t>2018/7/15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Segoe UI" panose="020B0502040204020203" pitchFamily="34" charset="0"/>
              </a:defRPr>
            </a:lvl1pPr>
          </a:lstStyle>
          <a:p>
            <a:fld id="{900C7733-3E88-4D98-8C55-09C083E88EA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589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Segoe UI" panose="020B0502040204020203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r>
              <a:rPr lang="en-US" altLang="ja-JP" dirty="0"/>
              <a:t>option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Segoe UI" panose="020B0502040204020203" pitchFamily="34" charset="0"/>
              </a:defRPr>
            </a:lvl1pPr>
          </a:lstStyle>
          <a:p>
            <a:fld id="{524E2381-8633-4BCC-8742-3A13D2F2EDE0}" type="datetimeFigureOut">
              <a:rPr lang="ja-JP" altLang="en-US" smtClean="0"/>
              <a:pPr/>
              <a:t>2018/7/15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  <a:cs typeface="Segoe UI" panose="020B0502040204020203" pitchFamily="34" charset="0"/>
              </a:defRPr>
            </a:lvl1pPr>
          </a:lstStyle>
          <a:p>
            <a:fld id="{900C7733-3E88-4D98-8C55-09C083E88EAE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52381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Segoe UI" panose="020B0502040204020203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Noto Sans CJK JP Regular" panose="020B0500000000000000" pitchFamily="34" charset="-128"/>
          <a:ea typeface="Noto Sans CJK JP Regular" panose="020B0500000000000000" pitchFamily="34" charset="-128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0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EB01F16-8305-4909-B37E-E633C1D6C5D9}"/>
              </a:ext>
            </a:extLst>
          </p:cNvPr>
          <p:cNvSpPr/>
          <p:nvPr/>
        </p:nvSpPr>
        <p:spPr>
          <a:xfrm>
            <a:off x="2" y="2"/>
            <a:ext cx="12191999" cy="497620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64BA811-86BC-4D9E-9456-A6FF5F8FCE27}"/>
              </a:ext>
            </a:extLst>
          </p:cNvPr>
          <p:cNvGrpSpPr/>
          <p:nvPr/>
        </p:nvGrpSpPr>
        <p:grpSpPr>
          <a:xfrm>
            <a:off x="2925902" y="1412380"/>
            <a:ext cx="6340197" cy="2031325"/>
            <a:chOff x="2925902" y="241632"/>
            <a:chExt cx="6340197" cy="2031325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0E6366E-9D6E-4A10-BC16-9B632D657C67}"/>
                </a:ext>
              </a:extLst>
            </p:cNvPr>
            <p:cNvSpPr txBox="1"/>
            <p:nvPr/>
          </p:nvSpPr>
          <p:spPr>
            <a:xfrm>
              <a:off x="2925902" y="1257294"/>
              <a:ext cx="63401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6000" dirty="0">
                  <a:solidFill>
                    <a:schemeClr val="bg1"/>
                  </a:solidFill>
                  <a:latin typeface="Noto Sans CJK JP Black" panose="020B0A00000000000000" pitchFamily="34" charset="-128"/>
                  <a:ea typeface="Noto Sans CJK JP Black" panose="020B0A00000000000000" pitchFamily="34" charset="-128"/>
                </a:rPr>
                <a:t>倒立振子ロボット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031B856-8A5E-4EF2-B9E5-D03856425DA0}"/>
                </a:ext>
              </a:extLst>
            </p:cNvPr>
            <p:cNvSpPr txBox="1"/>
            <p:nvPr/>
          </p:nvSpPr>
          <p:spPr>
            <a:xfrm>
              <a:off x="2925902" y="241632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6000" dirty="0">
                  <a:solidFill>
                    <a:schemeClr val="bg1"/>
                  </a:solidFill>
                  <a:latin typeface="Noto Sans CJK JP Black" panose="020B0A00000000000000" pitchFamily="34" charset="-128"/>
                  <a:ea typeface="Noto Sans CJK JP Black" panose="020B0A00000000000000" pitchFamily="34" charset="-128"/>
                </a:rPr>
                <a:t>止まれ！</a:t>
              </a:r>
              <a:endParaRPr kumimoji="1" lang="ja-JP" altLang="en-US" sz="6000" dirty="0">
                <a:latin typeface="Noto Sans CJK JP Black" panose="020B0A00000000000000" pitchFamily="34" charset="-128"/>
                <a:ea typeface="Noto Sans CJK JP Black" panose="020B0A00000000000000" pitchFamily="34" charset="-128"/>
              </a:endParaRPr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A1A0302A-79BD-4446-AB9B-DE97B1DFE19E}"/>
              </a:ext>
            </a:extLst>
          </p:cNvPr>
          <p:cNvGrpSpPr/>
          <p:nvPr/>
        </p:nvGrpSpPr>
        <p:grpSpPr>
          <a:xfrm>
            <a:off x="6364176" y="5127011"/>
            <a:ext cx="5685431" cy="1545431"/>
            <a:chOff x="6364176" y="5304505"/>
            <a:chExt cx="5685431" cy="1545431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19B9C809-5E99-49F5-A815-81CF988AD311}"/>
                </a:ext>
              </a:extLst>
            </p:cNvPr>
            <p:cNvSpPr txBox="1"/>
            <p:nvPr/>
          </p:nvSpPr>
          <p:spPr>
            <a:xfrm>
              <a:off x="9165369" y="6234397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17C1124</a:t>
              </a:r>
              <a:r>
                <a:rPr kumimoji="1" lang="ja-JP" altLang="en-US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松本康希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9B7C0608-83C2-4848-A12C-8484043D48C4}"/>
                </a:ext>
              </a:extLst>
            </p:cNvPr>
            <p:cNvSpPr txBox="1"/>
            <p:nvPr/>
          </p:nvSpPr>
          <p:spPr>
            <a:xfrm>
              <a:off x="6364177" y="5708285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17C1079</a:t>
              </a:r>
              <a:r>
                <a:rPr kumimoji="1" lang="ja-JP" altLang="en-US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須田京輔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AA436A13-9BC4-4645-BD7C-FD6C5DDEA41B}"/>
                </a:ext>
              </a:extLst>
            </p:cNvPr>
            <p:cNvSpPr txBox="1"/>
            <p:nvPr/>
          </p:nvSpPr>
          <p:spPr>
            <a:xfrm>
              <a:off x="9165369" y="5708285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17C1108</a:t>
              </a:r>
              <a:r>
                <a:rPr kumimoji="1" lang="ja-JP" altLang="en-US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長坂拓海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DD819D3-739D-44F1-A1DC-D0CA05DE924B}"/>
                </a:ext>
              </a:extLst>
            </p:cNvPr>
            <p:cNvSpPr txBox="1"/>
            <p:nvPr/>
          </p:nvSpPr>
          <p:spPr>
            <a:xfrm>
              <a:off x="6364176" y="6235871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17C1084</a:t>
              </a:r>
              <a:r>
                <a:rPr kumimoji="1" lang="ja-JP" altLang="en-US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高洲幹太</a:t>
              </a: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8B10F2FA-2FF1-4591-B165-518C74C3C482}"/>
                </a:ext>
              </a:extLst>
            </p:cNvPr>
            <p:cNvSpPr txBox="1"/>
            <p:nvPr/>
          </p:nvSpPr>
          <p:spPr>
            <a:xfrm>
              <a:off x="9317769" y="6386797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17C1124</a:t>
              </a:r>
              <a:r>
                <a:rPr kumimoji="1" lang="ja-JP" altLang="en-US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松本康希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7B1C420-ECC3-463A-B728-418C33C8EDCA}"/>
                </a:ext>
              </a:extLst>
            </p:cNvPr>
            <p:cNvSpPr txBox="1"/>
            <p:nvPr/>
          </p:nvSpPr>
          <p:spPr>
            <a:xfrm>
              <a:off x="6516577" y="5860685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17C1079</a:t>
              </a:r>
              <a:r>
                <a:rPr kumimoji="1" lang="ja-JP" altLang="en-US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須田京輔</a:t>
              </a: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9D0879DE-CCBF-4FE6-928B-7B99014F7B89}"/>
                </a:ext>
              </a:extLst>
            </p:cNvPr>
            <p:cNvSpPr txBox="1"/>
            <p:nvPr/>
          </p:nvSpPr>
          <p:spPr>
            <a:xfrm>
              <a:off x="9317769" y="5860685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17C1108</a:t>
              </a:r>
              <a:r>
                <a:rPr kumimoji="1" lang="ja-JP" altLang="en-US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長坂拓海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A38D589-F20A-42BA-A6A0-465B6759F440}"/>
                </a:ext>
              </a:extLst>
            </p:cNvPr>
            <p:cNvSpPr txBox="1"/>
            <p:nvPr/>
          </p:nvSpPr>
          <p:spPr>
            <a:xfrm>
              <a:off x="6516576" y="6388271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17C1084</a:t>
              </a:r>
              <a:r>
                <a:rPr kumimoji="1" lang="ja-JP" altLang="en-US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高洲幹太</a:t>
              </a: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CA0DD11B-184D-4CFD-84BC-78479FF920F2}"/>
                </a:ext>
              </a:extLst>
            </p:cNvPr>
            <p:cNvSpPr txBox="1"/>
            <p:nvPr/>
          </p:nvSpPr>
          <p:spPr>
            <a:xfrm>
              <a:off x="6516576" y="5304505"/>
              <a:ext cx="10198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Q1</a:t>
              </a:r>
              <a:r>
                <a:rPr kumimoji="1" lang="ja-JP" altLang="en-US" sz="28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班</a:t>
              </a: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D678592B-14D5-4F4A-85DA-A936762ED422}"/>
              </a:ext>
            </a:extLst>
          </p:cNvPr>
          <p:cNvGrpSpPr/>
          <p:nvPr/>
        </p:nvGrpSpPr>
        <p:grpSpPr>
          <a:xfrm>
            <a:off x="739517" y="5238665"/>
            <a:ext cx="4372770" cy="1350715"/>
            <a:chOff x="739517" y="5350769"/>
            <a:chExt cx="4372770" cy="1350715"/>
          </a:xfrm>
        </p:grpSpPr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55649229-DBC7-437C-B8CF-9C4A7F76EEC8}"/>
                </a:ext>
              </a:extLst>
            </p:cNvPr>
            <p:cNvGrpSpPr/>
            <p:nvPr/>
          </p:nvGrpSpPr>
          <p:grpSpPr>
            <a:xfrm>
              <a:off x="2319511" y="5351623"/>
              <a:ext cx="890535" cy="1343022"/>
              <a:chOff x="4932745" y="3142593"/>
              <a:chExt cx="1755034" cy="2646780"/>
            </a:xfrm>
            <a:solidFill>
              <a:srgbClr val="5B9BD5">
                <a:alpha val="30196"/>
              </a:srgbClr>
            </a:solidFill>
          </p:grpSpPr>
          <p:sp>
            <p:nvSpPr>
              <p:cNvPr id="105" name="正方形/長方形 104">
                <a:extLst>
                  <a:ext uri="{FF2B5EF4-FFF2-40B4-BE49-F238E27FC236}">
                    <a16:creationId xmlns:a16="http://schemas.microsoft.com/office/drawing/2014/main" id="{AE61A230-AB86-4C7D-B41F-F9F7C012EE2F}"/>
                  </a:ext>
                </a:extLst>
              </p:cNvPr>
              <p:cNvSpPr/>
              <p:nvPr/>
            </p:nvSpPr>
            <p:spPr>
              <a:xfrm rot="371269">
                <a:off x="5564284" y="3142593"/>
                <a:ext cx="156277" cy="231384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106" name="グループ化 105">
                <a:extLst>
                  <a:ext uri="{FF2B5EF4-FFF2-40B4-BE49-F238E27FC236}">
                    <a16:creationId xmlns:a16="http://schemas.microsoft.com/office/drawing/2014/main" id="{D507C015-F212-43A3-9927-C329F6CF5C9D}"/>
                  </a:ext>
                </a:extLst>
              </p:cNvPr>
              <p:cNvGrpSpPr/>
              <p:nvPr/>
            </p:nvGrpSpPr>
            <p:grpSpPr>
              <a:xfrm>
                <a:off x="5047404" y="5456437"/>
                <a:ext cx="1541911" cy="332936"/>
                <a:chOff x="1451811" y="5625526"/>
                <a:chExt cx="2089293" cy="433914"/>
              </a:xfrm>
              <a:grpFill/>
            </p:grpSpPr>
            <p:sp>
              <p:nvSpPr>
                <p:cNvPr id="108" name="楕円 107">
                  <a:extLst>
                    <a:ext uri="{FF2B5EF4-FFF2-40B4-BE49-F238E27FC236}">
                      <a16:creationId xmlns:a16="http://schemas.microsoft.com/office/drawing/2014/main" id="{34C1477B-5F1F-484C-9964-3EA9F8815308}"/>
                    </a:ext>
                  </a:extLst>
                </p:cNvPr>
                <p:cNvSpPr/>
                <p:nvPr/>
              </p:nvSpPr>
              <p:spPr>
                <a:xfrm>
                  <a:off x="1451811" y="5625526"/>
                  <a:ext cx="433914" cy="433914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楕円 108">
                  <a:extLst>
                    <a:ext uri="{FF2B5EF4-FFF2-40B4-BE49-F238E27FC236}">
                      <a16:creationId xmlns:a16="http://schemas.microsoft.com/office/drawing/2014/main" id="{7DCB997C-201C-4272-B01E-D58BCEC0E9C2}"/>
                    </a:ext>
                  </a:extLst>
                </p:cNvPr>
                <p:cNvSpPr/>
                <p:nvPr/>
              </p:nvSpPr>
              <p:spPr>
                <a:xfrm>
                  <a:off x="3107190" y="5625526"/>
                  <a:ext cx="433914" cy="433914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7" name="正方形/長方形 106">
                <a:extLst>
                  <a:ext uri="{FF2B5EF4-FFF2-40B4-BE49-F238E27FC236}">
                    <a16:creationId xmlns:a16="http://schemas.microsoft.com/office/drawing/2014/main" id="{3C03EBCE-C3EE-4E22-BE77-DF20BA983014}"/>
                  </a:ext>
                </a:extLst>
              </p:cNvPr>
              <p:cNvSpPr/>
              <p:nvPr/>
            </p:nvSpPr>
            <p:spPr>
              <a:xfrm>
                <a:off x="4932745" y="5213268"/>
                <a:ext cx="1755034" cy="24317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656CA842-9E9A-4766-A4FD-366291B4F44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17" y="6701484"/>
              <a:ext cx="437277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E818C985-7838-4197-9B52-1D81067B7439}"/>
                </a:ext>
              </a:extLst>
            </p:cNvPr>
            <p:cNvGrpSpPr/>
            <p:nvPr/>
          </p:nvGrpSpPr>
          <p:grpSpPr>
            <a:xfrm>
              <a:off x="2430672" y="5350769"/>
              <a:ext cx="890535" cy="1343021"/>
              <a:chOff x="4932745" y="3142593"/>
              <a:chExt cx="1755034" cy="2646780"/>
            </a:xfrm>
            <a:solidFill>
              <a:srgbClr val="5B9BD5">
                <a:alpha val="40000"/>
              </a:srgbClr>
            </a:solidFill>
          </p:grpSpPr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id="{96C548E0-1792-4B54-886E-58E188BFD482}"/>
                  </a:ext>
                </a:extLst>
              </p:cNvPr>
              <p:cNvSpPr/>
              <p:nvPr/>
            </p:nvSpPr>
            <p:spPr>
              <a:xfrm rot="371269">
                <a:off x="5564284" y="3142593"/>
                <a:ext cx="156277" cy="23138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514731CE-95AB-4728-A5A2-E1BC1D29E85A}"/>
                  </a:ext>
                </a:extLst>
              </p:cNvPr>
              <p:cNvGrpSpPr/>
              <p:nvPr/>
            </p:nvGrpSpPr>
            <p:grpSpPr>
              <a:xfrm>
                <a:off x="5047404" y="5456437"/>
                <a:ext cx="1541911" cy="332936"/>
                <a:chOff x="1451811" y="5625526"/>
                <a:chExt cx="2089293" cy="433914"/>
              </a:xfrm>
              <a:grpFill/>
            </p:grpSpPr>
            <p:sp>
              <p:nvSpPr>
                <p:cNvPr id="93" name="楕円 92">
                  <a:extLst>
                    <a:ext uri="{FF2B5EF4-FFF2-40B4-BE49-F238E27FC236}">
                      <a16:creationId xmlns:a16="http://schemas.microsoft.com/office/drawing/2014/main" id="{7E29E938-CDB8-4C7B-9946-31F4D3981923}"/>
                    </a:ext>
                  </a:extLst>
                </p:cNvPr>
                <p:cNvSpPr/>
                <p:nvPr/>
              </p:nvSpPr>
              <p:spPr>
                <a:xfrm>
                  <a:off x="1451811" y="5625526"/>
                  <a:ext cx="433914" cy="4339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楕円 93">
                  <a:extLst>
                    <a:ext uri="{FF2B5EF4-FFF2-40B4-BE49-F238E27FC236}">
                      <a16:creationId xmlns:a16="http://schemas.microsoft.com/office/drawing/2014/main" id="{BE490BAE-9F4D-448F-BA2A-7DCE6EB2AB30}"/>
                    </a:ext>
                  </a:extLst>
                </p:cNvPr>
                <p:cNvSpPr/>
                <p:nvPr/>
              </p:nvSpPr>
              <p:spPr>
                <a:xfrm>
                  <a:off x="3107190" y="5625526"/>
                  <a:ext cx="433914" cy="4339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2" name="正方形/長方形 91">
                <a:extLst>
                  <a:ext uri="{FF2B5EF4-FFF2-40B4-BE49-F238E27FC236}">
                    <a16:creationId xmlns:a16="http://schemas.microsoft.com/office/drawing/2014/main" id="{C39FDF06-5E72-4FEE-83D8-B57143A94AC6}"/>
                  </a:ext>
                </a:extLst>
              </p:cNvPr>
              <p:cNvSpPr/>
              <p:nvPr/>
            </p:nvSpPr>
            <p:spPr>
              <a:xfrm>
                <a:off x="4932745" y="5213268"/>
                <a:ext cx="1755034" cy="2431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D3AFD7CE-F5F2-464B-900A-9032075FC3D6}"/>
                </a:ext>
              </a:extLst>
            </p:cNvPr>
            <p:cNvGrpSpPr/>
            <p:nvPr/>
          </p:nvGrpSpPr>
          <p:grpSpPr>
            <a:xfrm>
              <a:off x="2480634" y="5358462"/>
              <a:ext cx="890535" cy="1343021"/>
              <a:chOff x="4932745" y="3142593"/>
              <a:chExt cx="1755034" cy="2646780"/>
            </a:xfrm>
          </p:grpSpPr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0F2BDB07-8AAF-4230-BCDB-F5994301EFB6}"/>
                  </a:ext>
                </a:extLst>
              </p:cNvPr>
              <p:cNvSpPr/>
              <p:nvPr/>
            </p:nvSpPr>
            <p:spPr>
              <a:xfrm rot="371269">
                <a:off x="5564284" y="3142593"/>
                <a:ext cx="156277" cy="23138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9612000B-6481-44B0-8FD4-42D4DFE305EA}"/>
                  </a:ext>
                </a:extLst>
              </p:cNvPr>
              <p:cNvGrpSpPr/>
              <p:nvPr/>
            </p:nvGrpSpPr>
            <p:grpSpPr>
              <a:xfrm>
                <a:off x="5047404" y="5456437"/>
                <a:ext cx="1541911" cy="332936"/>
                <a:chOff x="1451811" y="5625526"/>
                <a:chExt cx="2089293" cy="433914"/>
              </a:xfrm>
            </p:grpSpPr>
            <p:sp>
              <p:nvSpPr>
                <p:cNvPr id="88" name="楕円 87">
                  <a:extLst>
                    <a:ext uri="{FF2B5EF4-FFF2-40B4-BE49-F238E27FC236}">
                      <a16:creationId xmlns:a16="http://schemas.microsoft.com/office/drawing/2014/main" id="{5DCBDF8A-0F62-4556-AD7B-046BCA3E8F24}"/>
                    </a:ext>
                  </a:extLst>
                </p:cNvPr>
                <p:cNvSpPr/>
                <p:nvPr/>
              </p:nvSpPr>
              <p:spPr>
                <a:xfrm>
                  <a:off x="1451811" y="5625526"/>
                  <a:ext cx="433914" cy="43391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楕円 88">
                  <a:extLst>
                    <a:ext uri="{FF2B5EF4-FFF2-40B4-BE49-F238E27FC236}">
                      <a16:creationId xmlns:a16="http://schemas.microsoft.com/office/drawing/2014/main" id="{BAF2EDE1-48A3-490F-B477-0859BE5C8D6A}"/>
                    </a:ext>
                  </a:extLst>
                </p:cNvPr>
                <p:cNvSpPr/>
                <p:nvPr/>
              </p:nvSpPr>
              <p:spPr>
                <a:xfrm>
                  <a:off x="3107190" y="5625526"/>
                  <a:ext cx="433914" cy="43391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7925669E-2276-4B95-BAA1-BD66236F2E12}"/>
                  </a:ext>
                </a:extLst>
              </p:cNvPr>
              <p:cNvSpPr/>
              <p:nvPr/>
            </p:nvSpPr>
            <p:spPr>
              <a:xfrm>
                <a:off x="4932745" y="5213268"/>
                <a:ext cx="1755034" cy="2431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816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B6E4061-2BF7-4307-9F91-5D6C2F27D19D}"/>
              </a:ext>
            </a:extLst>
          </p:cNvPr>
          <p:cNvGrpSpPr/>
          <p:nvPr/>
        </p:nvGrpSpPr>
        <p:grpSpPr>
          <a:xfrm>
            <a:off x="2" y="0"/>
            <a:ext cx="12191999" cy="1269001"/>
            <a:chOff x="0" y="0"/>
            <a:chExt cx="12191999" cy="1269001"/>
          </a:xfrm>
        </p:grpSpPr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88F72B81-79CE-46D0-896D-BD570FA728B0}"/>
                </a:ext>
              </a:extLst>
            </p:cNvPr>
            <p:cNvSpPr/>
            <p:nvPr/>
          </p:nvSpPr>
          <p:spPr>
            <a:xfrm>
              <a:off x="0" y="0"/>
              <a:ext cx="12191999" cy="12690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Noto Sans CJK JP Regular" panose="020B0500000000000000" pitchFamily="34" charset="-128"/>
                <a:ea typeface="Noto Sans CJK JP Regular" panose="020B0500000000000000" pitchFamily="34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53BA5674-6DA7-4828-B454-71D281746D79}"/>
                </a:ext>
              </a:extLst>
            </p:cNvPr>
            <p:cNvSpPr txBox="1"/>
            <p:nvPr/>
          </p:nvSpPr>
          <p:spPr>
            <a:xfrm>
              <a:off x="2541181" y="172835"/>
              <a:ext cx="71096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400" dirty="0">
                  <a:solidFill>
                    <a:schemeClr val="bg1"/>
                  </a:solidFill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線形二次レギュレータ</a:t>
              </a:r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647168EB-92C6-4A67-AE1F-4A1E7613106D}"/>
              </a:ext>
            </a:extLst>
          </p:cNvPr>
          <p:cNvGrpSpPr/>
          <p:nvPr/>
        </p:nvGrpSpPr>
        <p:grpSpPr>
          <a:xfrm>
            <a:off x="921119" y="1411081"/>
            <a:ext cx="10349765" cy="5274087"/>
            <a:chOff x="921118" y="1583913"/>
            <a:chExt cx="10349764" cy="5274087"/>
          </a:xfrm>
        </p:grpSpPr>
        <p:grpSp>
          <p:nvGrpSpPr>
            <p:cNvPr id="5" name="グループ化 4">
              <a:extLst>
                <a:ext uri="{FF2B5EF4-FFF2-40B4-BE49-F238E27FC236}">
                  <a16:creationId xmlns:a16="http://schemas.microsoft.com/office/drawing/2014/main" id="{94C80EE6-4743-4EAE-8516-74C4B2DC2D51}"/>
                </a:ext>
              </a:extLst>
            </p:cNvPr>
            <p:cNvGrpSpPr/>
            <p:nvPr/>
          </p:nvGrpSpPr>
          <p:grpSpPr>
            <a:xfrm>
              <a:off x="1262871" y="4029871"/>
              <a:ext cx="9750829" cy="2828129"/>
              <a:chOff x="337457" y="3898374"/>
              <a:chExt cx="9750829" cy="2828129"/>
            </a:xfrm>
          </p:grpSpPr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B0936BB3-FC32-49DA-B159-869152D8C738}"/>
                  </a:ext>
                </a:extLst>
              </p:cNvPr>
              <p:cNvSpPr txBox="1"/>
              <p:nvPr/>
            </p:nvSpPr>
            <p:spPr>
              <a:xfrm>
                <a:off x="337457" y="3898374"/>
                <a:ext cx="975082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2800" dirty="0"/>
                  <a:t>この</a:t>
                </a:r>
                <a:r>
                  <a:rPr kumimoji="1" lang="en-US" altLang="ja-JP" sz="2800" dirty="0"/>
                  <a:t>J</a:t>
                </a:r>
                <a:r>
                  <a:rPr kumimoji="1" lang="ja-JP" altLang="en-US" sz="2800" dirty="0"/>
                  <a:t>が最小となる最適入力は</a:t>
                </a:r>
                <a:endParaRPr kumimoji="1" lang="ja-JP" alt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0A721FAB-490B-460C-BA85-95455C3B37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67144" y="4467539"/>
                    <a:ext cx="5531000" cy="62946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40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ja-JP" sz="40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kumimoji="1" lang="en-US" altLang="ja-JP" sz="4000" b="1" i="1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kumimoji="1" lang="en-US" altLang="ja-JP" sz="4000" b="1" i="1">
                              <a:latin typeface="Cambria Math" panose="02040503050406030204" pitchFamily="18" charset="0"/>
                            </a:rPr>
                            <m:t>𝑲𝒙</m:t>
                          </m:r>
                          <m:r>
                            <a:rPr kumimoji="1" lang="en-US" altLang="ja-JP" sz="4000" b="1" i="1">
                              <a:latin typeface="Cambria Math" panose="02040503050406030204" pitchFamily="18" charset="0"/>
                            </a:rPr>
                            <m:t> ,</m:t>
                          </m:r>
                          <m:r>
                            <a:rPr kumimoji="1" lang="en-US" altLang="ja-JP" sz="40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kumimoji="1" lang="en-US" altLang="ja-JP" sz="4000" b="1" i="1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kumimoji="1" lang="en-US" altLang="ja-JP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1" i="1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kumimoji="1" lang="en-US" altLang="ja-JP" sz="40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ja-JP" sz="4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en-US" altLang="ja-JP" sz="40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ja-JP" sz="4000" b="1" i="1">
                                  <a:latin typeface="Cambria Math" panose="02040503050406030204" pitchFamily="18" charset="0"/>
                                </a:rPr>
                                <m:t>𝑩</m:t>
                              </m:r>
                            </m:e>
                            <m:sup>
                              <m:r>
                                <a:rPr kumimoji="1" lang="en-US" altLang="ja-JP" sz="40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kumimoji="1" lang="en-US" altLang="ja-JP" sz="40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oMath>
                      </m:oMathPara>
                    </a14:m>
                    <a:endParaRPr kumimoji="1" lang="en-US" altLang="ja-JP" sz="4000" b="1" i="1" dirty="0"/>
                  </a:p>
                </p:txBody>
              </p:sp>
            </mc:Choice>
            <mc:Fallback xmlns="">
              <p:sp>
                <p:nvSpPr>
                  <p:cNvPr id="11" name="テキスト ボックス 10">
                    <a:extLst>
                      <a:ext uri="{FF2B5EF4-FFF2-40B4-BE49-F238E27FC236}">
                        <a16:creationId xmlns:a16="http://schemas.microsoft.com/office/drawing/2014/main" id="{0A721FAB-490B-460C-BA85-95455C3B37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7144" y="4467539"/>
                    <a:ext cx="5531000" cy="62946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テキスト ボックス 12">
                <a:extLst>
                  <a:ext uri="{FF2B5EF4-FFF2-40B4-BE49-F238E27FC236}">
                    <a16:creationId xmlns:a16="http://schemas.microsoft.com/office/drawing/2014/main" id="{EDC40C7C-9E88-49DA-A952-BF68C298E6D5}"/>
                  </a:ext>
                </a:extLst>
              </p:cNvPr>
              <p:cNvSpPr txBox="1"/>
              <p:nvPr/>
            </p:nvSpPr>
            <p:spPr>
              <a:xfrm>
                <a:off x="383690" y="5154030"/>
                <a:ext cx="198002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2800" dirty="0"/>
                  <a:t>と表せる。</a:t>
                </a:r>
                <a:endParaRPr lang="en-US" altLang="ja-JP" sz="28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テキスト ボックス 13">
                    <a:extLst>
                      <a:ext uri="{FF2B5EF4-FFF2-40B4-BE49-F238E27FC236}">
                        <a16:creationId xmlns:a16="http://schemas.microsoft.com/office/drawing/2014/main" id="{0592FAF8-9DA6-4DF3-8AD9-CD78137D0084}"/>
                      </a:ext>
                    </a:extLst>
                  </p:cNvPr>
                  <p:cNvSpPr txBox="1"/>
                  <p:nvPr/>
                </p:nvSpPr>
                <p:spPr>
                  <a:xfrm>
                    <a:off x="998317" y="5640436"/>
                    <a:ext cx="8686286" cy="10860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ja-JP" altLang="en-US" sz="2400" dirty="0"/>
                      <a:t>＊</a:t>
                    </a:r>
                    <a:r>
                      <a:rPr kumimoji="1" lang="ja-JP" altLang="en-US" sz="3200" dirty="0"/>
                      <a:t>ここで</a:t>
                    </a:r>
                    <a:r>
                      <a:rPr kumimoji="1" lang="en-US" altLang="ja-JP" sz="3200" dirty="0"/>
                      <a:t>P</a:t>
                    </a:r>
                    <a:r>
                      <a:rPr kumimoji="1" lang="ja-JP" altLang="en-US" sz="3200" dirty="0"/>
                      <a:t>は </a:t>
                    </a:r>
                    <a:r>
                      <a:rPr lang="en-US" altLang="ja-JP" sz="3200" dirty="0"/>
                      <a:t>: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ja-JP" sz="3200" i="1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altLang="ja-JP" sz="3200" dirty="0"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ja-JP" sz="3200" dirty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ja-JP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3200" dirty="0"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32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ja-JP" sz="3200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ja-JP" sz="3200" dirty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ja-JP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3200" dirty="0">
                                <a:latin typeface="Cambria Math" panose="02040503050406030204" pitchFamily="18" charset="0"/>
                              </a:rPr>
                              <m:t>PBR</m:t>
                            </m:r>
                          </m:e>
                          <m:sup>
                            <m:r>
                              <a:rPr lang="en-US" altLang="ja-JP" sz="3200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ja-JP" sz="32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sz="3200" dirty="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ja-JP" sz="3200" dirty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ja-JP" sz="3200" dirty="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ja-JP" sz="320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ja-JP" sz="3200" dirty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altLang="ja-JP" sz="3200" dirty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endParaRPr kumimoji="1" lang="en-US" altLang="ja-JP" sz="2400" dirty="0"/>
                  </a:p>
                  <a:p>
                    <a:r>
                      <a:rPr kumimoji="1" lang="ja-JP" altLang="en-US" sz="3200" dirty="0"/>
                      <a:t>　を満たす唯一解である。</a:t>
                    </a:r>
                    <a:endParaRPr kumimoji="1" lang="ja-JP" altLang="en-US" sz="2400" dirty="0"/>
                  </a:p>
                </p:txBody>
              </p:sp>
            </mc:Choice>
            <mc:Fallback xmlns="">
              <p:sp>
                <p:nvSpPr>
                  <p:cNvPr id="14" name="テキスト ボックス 13">
                    <a:extLst>
                      <a:ext uri="{FF2B5EF4-FFF2-40B4-BE49-F238E27FC236}">
                        <a16:creationId xmlns:a16="http://schemas.microsoft.com/office/drawing/2014/main" id="{0592FAF8-9DA6-4DF3-8AD9-CD78137D00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8317" y="5640436"/>
                    <a:ext cx="8686286" cy="108606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124" t="-6145" b="-16760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8547E576-6E0A-40C1-92BF-3431A2E78786}"/>
                </a:ext>
              </a:extLst>
            </p:cNvPr>
            <p:cNvGrpSpPr/>
            <p:nvPr/>
          </p:nvGrpSpPr>
          <p:grpSpPr>
            <a:xfrm>
              <a:off x="921118" y="1583913"/>
              <a:ext cx="10349764" cy="2310469"/>
              <a:chOff x="750241" y="1583913"/>
              <a:chExt cx="10349764" cy="2310469"/>
            </a:xfrm>
          </p:grpSpPr>
          <p:sp>
            <p:nvSpPr>
              <p:cNvPr id="18" name="テキスト ボックス 17">
                <a:extLst>
                  <a:ext uri="{FF2B5EF4-FFF2-40B4-BE49-F238E27FC236}">
                    <a16:creationId xmlns:a16="http://schemas.microsoft.com/office/drawing/2014/main" id="{580E3C6F-178F-4406-926C-7C20F277BE89}"/>
                  </a:ext>
                </a:extLst>
              </p:cNvPr>
              <p:cNvSpPr txBox="1"/>
              <p:nvPr/>
            </p:nvSpPr>
            <p:spPr>
              <a:xfrm>
                <a:off x="750241" y="1583913"/>
                <a:ext cx="11079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ja-JP" altLang="en-US" sz="3600" dirty="0"/>
                  <a:t>理論</a:t>
                </a:r>
                <a:endParaRPr kumimoji="1" lang="ja-JP" altLang="en-US" dirty="0"/>
              </a:p>
            </p:txBody>
          </p:sp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23C4C3FE-E1C0-4742-9FD3-61D1FDE5003F}"/>
                  </a:ext>
                </a:extLst>
              </p:cNvPr>
              <p:cNvGrpSpPr/>
              <p:nvPr/>
            </p:nvGrpSpPr>
            <p:grpSpPr>
              <a:xfrm>
                <a:off x="1091994" y="2230244"/>
                <a:ext cx="10008011" cy="1664138"/>
                <a:chOff x="1091994" y="2051839"/>
                <a:chExt cx="10008011" cy="16641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テキスト ボックス 19">
                      <a:extLst>
                        <a:ext uri="{FF2B5EF4-FFF2-40B4-BE49-F238E27FC236}">
                          <a16:creationId xmlns:a16="http://schemas.microsoft.com/office/drawing/2014/main" id="{ADBBDD9C-81EB-4882-9DDB-260C759685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91994" y="2051839"/>
                      <a:ext cx="10008011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14:m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ja-JP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𝐴𝑥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ja-JP" sz="2800" i="1">
                              <a:latin typeface="Cambria Math" panose="02040503050406030204" pitchFamily="18" charset="0"/>
                            </a:rPr>
                            <m:t>𝐵𝑢</m:t>
                          </m:r>
                        </m:oMath>
                      </a14:m>
                      <a:r>
                        <a:rPr kumimoji="1" lang="ja-JP" altLang="en-US" sz="2800" dirty="0"/>
                        <a:t>という状態方程式に対し、評価関数</a:t>
                      </a:r>
                      <a:r>
                        <a:rPr lang="en-US" altLang="ja-JP" sz="2800" dirty="0"/>
                        <a:t>J</a:t>
                      </a:r>
                      <a:r>
                        <a:rPr lang="ja-JP" altLang="en-US" sz="2800" dirty="0"/>
                        <a:t>を定義する</a:t>
                      </a:r>
                      <a:endParaRPr kumimoji="1" lang="en-US" altLang="ja-JP" sz="2400" dirty="0"/>
                    </a:p>
                  </p:txBody>
                </p:sp>
              </mc:Choice>
              <mc:Fallback xmlns="">
                <p:sp>
                  <p:nvSpPr>
                    <p:cNvPr id="20" name="テキスト ボックス 19">
                      <a:extLst>
                        <a:ext uri="{FF2B5EF4-FFF2-40B4-BE49-F238E27FC236}">
                          <a16:creationId xmlns:a16="http://schemas.microsoft.com/office/drawing/2014/main" id="{ADBBDD9C-81EB-4882-9DDB-260C759685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91994" y="2051839"/>
                      <a:ext cx="10008011" cy="52322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12941" b="-3294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21" name="テキスト ボックス 20">
                      <a:extLst>
                        <a:ext uri="{FF2B5EF4-FFF2-40B4-BE49-F238E27FC236}">
                          <a16:creationId xmlns:a16="http://schemas.microsoft.com/office/drawing/2014/main" id="{E4F6FFA8-9F18-4E57-B692-8F5BDAC0028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58237" y="2510211"/>
                      <a:ext cx="7460159" cy="1065548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  <m:r>
                              <a:rPr kumimoji="1" lang="en-US" altLang="ja-JP" sz="32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trl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1"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32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kumimoji="1" lang="en-US" altLang="ja-JP" sz="32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kumimoji="1" lang="en-US" altLang="ja-JP" sz="3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kumimoji="1" lang="en-US" altLang="ja-JP" sz="3200" b="1" i="1">
                                    <a:latin typeface="Cambria Math" panose="02040503050406030204" pitchFamily="18" charset="0"/>
                                  </a:rPr>
                                  <m:t>𝑸𝒙</m:t>
                                </m:r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kumimoji="1" lang="en-US" altLang="ja-JP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ja-JP" sz="32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p>
                                    <m:r>
                                      <a:rPr kumimoji="1" lang="en-US" altLang="ja-JP" sz="32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kumimoji="1" lang="en-US" altLang="ja-JP" sz="3200" b="1" i="1">
                                    <a:latin typeface="Cambria Math" panose="02040503050406030204" pitchFamily="18" charset="0"/>
                                  </a:rPr>
                                  <m:t>𝑹𝒖</m:t>
                                </m:r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kumimoji="1" lang="en-US" altLang="ja-JP" sz="32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e>
                            </m:nary>
                          </m:oMath>
                        </m:oMathPara>
                      </a14:m>
                      <a:endParaRPr kumimoji="1" lang="en-US" altLang="ja-JP" dirty="0"/>
                    </a:p>
                  </p:txBody>
                </p:sp>
              </mc:Choice>
              <mc:Fallback>
                <p:sp>
                  <p:nvSpPr>
                    <p:cNvPr id="21" name="テキスト ボックス 20">
                      <a:extLst>
                        <a:ext uri="{FF2B5EF4-FFF2-40B4-BE49-F238E27FC236}">
                          <a16:creationId xmlns:a16="http://schemas.microsoft.com/office/drawing/2014/main" id="{E4F6FFA8-9F18-4E57-B692-8F5BDAC0028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8237" y="2510211"/>
                      <a:ext cx="7460159" cy="106554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ja-JP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2" name="テキスト ボックス 21">
                  <a:extLst>
                    <a:ext uri="{FF2B5EF4-FFF2-40B4-BE49-F238E27FC236}">
                      <a16:creationId xmlns:a16="http://schemas.microsoft.com/office/drawing/2014/main" id="{0DA9C69D-B1E9-42DA-9CC0-F01DA3FFEBBB}"/>
                    </a:ext>
                  </a:extLst>
                </p:cNvPr>
                <p:cNvSpPr txBox="1"/>
                <p:nvPr/>
              </p:nvSpPr>
              <p:spPr>
                <a:xfrm>
                  <a:off x="5588317" y="3346645"/>
                  <a:ext cx="53399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ja-JP" dirty="0"/>
                    <a:t>(Q,R</a:t>
                  </a:r>
                  <a:r>
                    <a:rPr kumimoji="1" lang="ja-JP" altLang="en-US" dirty="0"/>
                    <a:t>はそれぞれ重み行列であり、正方行列である</a:t>
                  </a:r>
                  <a:r>
                    <a:rPr kumimoji="1" lang="en-US" altLang="ja-JP" dirty="0"/>
                    <a:t>)</a:t>
                  </a:r>
                  <a:endParaRPr kumimoji="1" lang="ja-JP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56159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98E50EC-326B-4AE1-B7F3-C9DF2753B9F1}"/>
              </a:ext>
            </a:extLst>
          </p:cNvPr>
          <p:cNvGrpSpPr/>
          <p:nvPr/>
        </p:nvGrpSpPr>
        <p:grpSpPr>
          <a:xfrm>
            <a:off x="2" y="0"/>
            <a:ext cx="12191999" cy="1269001"/>
            <a:chOff x="0" y="0"/>
            <a:chExt cx="12191999" cy="1269001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5805C165-EA5F-47E3-9EC1-EA76A601B6ED}"/>
                </a:ext>
              </a:extLst>
            </p:cNvPr>
            <p:cNvSpPr/>
            <p:nvPr/>
          </p:nvSpPr>
          <p:spPr>
            <a:xfrm>
              <a:off x="0" y="0"/>
              <a:ext cx="12191999" cy="12690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Noto Sans CJK JP Regular" panose="020B0500000000000000" pitchFamily="34" charset="-128"/>
                <a:ea typeface="Noto Sans CJK JP Regular" panose="020B05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27B746E-0E59-4992-A7F6-B7ED5840DC1E}"/>
                </a:ext>
              </a:extLst>
            </p:cNvPr>
            <p:cNvSpPr txBox="1"/>
            <p:nvPr/>
          </p:nvSpPr>
          <p:spPr>
            <a:xfrm>
              <a:off x="2541181" y="172835"/>
              <a:ext cx="71096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400" dirty="0">
                  <a:solidFill>
                    <a:schemeClr val="bg1"/>
                  </a:solidFill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線形二次レギュレータ</a:t>
              </a:r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BF11812-E51B-45C6-A9CA-618AC7827A93}"/>
              </a:ext>
            </a:extLst>
          </p:cNvPr>
          <p:cNvSpPr txBox="1"/>
          <p:nvPr/>
        </p:nvSpPr>
        <p:spPr>
          <a:xfrm>
            <a:off x="1244623" y="1441836"/>
            <a:ext cx="2772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/>
              <a:t>実例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9E0945E-E8BC-444A-927B-F55C86573841}"/>
                  </a:ext>
                </a:extLst>
              </p:cNvPr>
              <p:cNvSpPr txBox="1"/>
              <p:nvPr/>
            </p:nvSpPr>
            <p:spPr>
              <a:xfrm>
                <a:off x="6362313" y="2284707"/>
                <a:ext cx="4572000" cy="14266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73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0   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0   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47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0 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   0 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189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en-US" altLang="ja-JP" sz="2000" b="0" dirty="0"/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4" name="テキスト ボックス 3">
                <a:extLst>
                  <a:ext uri="{FF2B5EF4-FFF2-40B4-BE49-F238E27FC236}">
                    <a16:creationId xmlns:a16="http://schemas.microsoft.com/office/drawing/2014/main" id="{59E0945E-E8BC-444A-927B-F55C86573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313" y="2284707"/>
                <a:ext cx="4572000" cy="14266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FCD25F27-A1F5-4ACD-825A-CCF67AE20226}"/>
                  </a:ext>
                </a:extLst>
              </p:cNvPr>
              <p:cNvSpPr/>
              <p:nvPr/>
            </p:nvSpPr>
            <p:spPr>
              <a:xfrm>
                <a:off x="554956" y="2181468"/>
                <a:ext cx="4570950" cy="1242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200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kumimoji="1" lang="en-US" altLang="ja-JP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kumimoji="1" lang="en-US" altLang="ja-JP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ja-JP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73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0   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0   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kumimoji="1" lang="en-US" altLang="ja-JP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47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0 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   0 </m:t>
                                      </m:r>
                                    </m:e>
                                    <m:e>
                                      <m:r>
                                        <a:rPr kumimoji="1" lang="en-US" altLang="ja-JP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kumimoji="1" lang="en-US" altLang="ja-JP" sz="2000" i="1">
                                          <a:latin typeface="Cambria Math" panose="02040503050406030204" pitchFamily="18" charset="0"/>
                                        </a:rPr>
                                        <m:t>89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ja-JP" altLang="en-US" dirty="0"/>
              </a:p>
            </p:txBody>
          </p:sp>
        </mc:Choice>
        <mc:Fallback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FCD25F27-A1F5-4ACD-825A-CCF67AE20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56" y="2181468"/>
                <a:ext cx="4570950" cy="124200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S_8266682952496">
            <a:hlinkClick r:id="" action="ppaction://media"/>
            <a:extLst>
              <a:ext uri="{FF2B5EF4-FFF2-40B4-BE49-F238E27FC236}">
                <a16:creationId xmlns:a16="http://schemas.microsoft.com/office/drawing/2014/main" id="{0BC2E0D2-2584-4DD8-AE2F-2B8739152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9984" y="3563118"/>
            <a:ext cx="5132165" cy="2886843"/>
          </a:xfrm>
          <a:prstGeom prst="rect">
            <a:avLst/>
          </a:prstGeom>
        </p:spPr>
      </p:pic>
      <p:pic>
        <p:nvPicPr>
          <p:cNvPr id="10" name="S_8266683064807">
            <a:hlinkClick r:id="" action="ppaction://media"/>
            <a:extLst>
              <a:ext uri="{FF2B5EF4-FFF2-40B4-BE49-F238E27FC236}">
                <a16:creationId xmlns:a16="http://schemas.microsoft.com/office/drawing/2014/main" id="{24C5C44E-B149-40B7-916B-66E0A340F2C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04880" y="3563119"/>
            <a:ext cx="5132164" cy="288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6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3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3233678" y="172835"/>
            <a:ext cx="5724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なぜか立たない？</a:t>
            </a: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663379CC-998C-4B2E-BD4D-BA455B8B8CE5}"/>
              </a:ext>
            </a:extLst>
          </p:cNvPr>
          <p:cNvGrpSpPr/>
          <p:nvPr/>
        </p:nvGrpSpPr>
        <p:grpSpPr>
          <a:xfrm>
            <a:off x="1529033" y="1771706"/>
            <a:ext cx="9133934" cy="4082887"/>
            <a:chOff x="1613589" y="1771706"/>
            <a:chExt cx="9133934" cy="4082887"/>
          </a:xfrm>
        </p:grpSpPr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180D06E0-EB47-480A-A6A2-E223E482C11A}"/>
                </a:ext>
              </a:extLst>
            </p:cNvPr>
            <p:cNvSpPr txBox="1"/>
            <p:nvPr/>
          </p:nvSpPr>
          <p:spPr>
            <a:xfrm>
              <a:off x="1613589" y="1771706"/>
              <a:ext cx="5262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/>
                <a:t>考えられる理由として</a:t>
              </a:r>
              <a:r>
                <a:rPr kumimoji="1" lang="en-US" altLang="ja-JP" sz="3600" dirty="0"/>
                <a:t>…</a:t>
              </a:r>
              <a:endParaRPr kumimoji="1" lang="ja-JP" altLang="en-US" sz="1600" dirty="0"/>
            </a:p>
          </p:txBody>
        </p:sp>
        <p:grpSp>
          <p:nvGrpSpPr>
            <p:cNvPr id="21" name="グループ化 20">
              <a:extLst>
                <a:ext uri="{FF2B5EF4-FFF2-40B4-BE49-F238E27FC236}">
                  <a16:creationId xmlns:a16="http://schemas.microsoft.com/office/drawing/2014/main" id="{7F0B5C76-95AE-40D5-9C0F-949105FE1976}"/>
                </a:ext>
              </a:extLst>
            </p:cNvPr>
            <p:cNvGrpSpPr/>
            <p:nvPr/>
          </p:nvGrpSpPr>
          <p:grpSpPr>
            <a:xfrm>
              <a:off x="2218905" y="2844901"/>
              <a:ext cx="8528618" cy="3009692"/>
              <a:chOff x="2331921" y="3009287"/>
              <a:chExt cx="8528618" cy="3009692"/>
            </a:xfrm>
          </p:grpSpPr>
          <p:grpSp>
            <p:nvGrpSpPr>
              <p:cNvPr id="19" name="グループ化 18">
                <a:extLst>
                  <a:ext uri="{FF2B5EF4-FFF2-40B4-BE49-F238E27FC236}">
                    <a16:creationId xmlns:a16="http://schemas.microsoft.com/office/drawing/2014/main" id="{9C8C30EB-F133-4697-A97A-0A33F54DE16E}"/>
                  </a:ext>
                </a:extLst>
              </p:cNvPr>
              <p:cNvGrpSpPr/>
              <p:nvPr/>
            </p:nvGrpSpPr>
            <p:grpSpPr>
              <a:xfrm>
                <a:off x="2331921" y="3009287"/>
                <a:ext cx="2090958" cy="584775"/>
                <a:chOff x="2331921" y="2766078"/>
                <a:chExt cx="2090958" cy="584775"/>
              </a:xfrm>
            </p:grpSpPr>
            <p:sp>
              <p:nvSpPr>
                <p:cNvPr id="4" name="テキスト ボックス 3">
                  <a:extLst>
                    <a:ext uri="{FF2B5EF4-FFF2-40B4-BE49-F238E27FC236}">
                      <a16:creationId xmlns:a16="http://schemas.microsoft.com/office/drawing/2014/main" id="{63A7B846-1324-45AB-AE79-897FAA9C7635}"/>
                    </a:ext>
                  </a:extLst>
                </p:cNvPr>
                <p:cNvSpPr txBox="1"/>
                <p:nvPr/>
              </p:nvSpPr>
              <p:spPr>
                <a:xfrm>
                  <a:off x="2596738" y="2766078"/>
                  <a:ext cx="1826141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200" dirty="0"/>
                    <a:t>調整不足</a:t>
                  </a:r>
                </a:p>
              </p:txBody>
            </p:sp>
            <p:sp>
              <p:nvSpPr>
                <p:cNvPr id="12" name="楕円 11">
                  <a:extLst>
                    <a:ext uri="{FF2B5EF4-FFF2-40B4-BE49-F238E27FC236}">
                      <a16:creationId xmlns:a16="http://schemas.microsoft.com/office/drawing/2014/main" id="{3F47D6A1-7ECF-4CAD-80B9-915D7E16AFA4}"/>
                    </a:ext>
                  </a:extLst>
                </p:cNvPr>
                <p:cNvSpPr/>
                <p:nvPr/>
              </p:nvSpPr>
              <p:spPr>
                <a:xfrm>
                  <a:off x="2331921" y="2926056"/>
                  <a:ext cx="264817" cy="26481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0" name="グループ化 19">
                <a:extLst>
                  <a:ext uri="{FF2B5EF4-FFF2-40B4-BE49-F238E27FC236}">
                    <a16:creationId xmlns:a16="http://schemas.microsoft.com/office/drawing/2014/main" id="{A8DD9AB3-2983-4A1A-859A-C6503D5A5F39}"/>
                  </a:ext>
                </a:extLst>
              </p:cNvPr>
              <p:cNvGrpSpPr/>
              <p:nvPr/>
            </p:nvGrpSpPr>
            <p:grpSpPr>
              <a:xfrm>
                <a:off x="2331921" y="3821554"/>
                <a:ext cx="4963539" cy="584775"/>
                <a:chOff x="2331921" y="3584264"/>
                <a:chExt cx="4963539" cy="584775"/>
              </a:xfrm>
            </p:grpSpPr>
            <p:sp>
              <p:nvSpPr>
                <p:cNvPr id="7" name="テキスト ボックス 6">
                  <a:extLst>
                    <a:ext uri="{FF2B5EF4-FFF2-40B4-BE49-F238E27FC236}">
                      <a16:creationId xmlns:a16="http://schemas.microsoft.com/office/drawing/2014/main" id="{8C424DAD-D33B-4A9F-AE7D-C5BE27308BED}"/>
                    </a:ext>
                  </a:extLst>
                </p:cNvPr>
                <p:cNvSpPr txBox="1"/>
                <p:nvPr/>
              </p:nvSpPr>
              <p:spPr>
                <a:xfrm>
                  <a:off x="2596738" y="3584264"/>
                  <a:ext cx="469872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200" dirty="0"/>
                    <a:t>目標角度が間違っている</a:t>
                  </a:r>
                </a:p>
              </p:txBody>
            </p:sp>
            <p:sp>
              <p:nvSpPr>
                <p:cNvPr id="13" name="楕円 12">
                  <a:extLst>
                    <a:ext uri="{FF2B5EF4-FFF2-40B4-BE49-F238E27FC236}">
                      <a16:creationId xmlns:a16="http://schemas.microsoft.com/office/drawing/2014/main" id="{CCBA11DD-24F8-4B58-AE3C-9C51B2A9EACA}"/>
                    </a:ext>
                  </a:extLst>
                </p:cNvPr>
                <p:cNvSpPr/>
                <p:nvPr/>
              </p:nvSpPr>
              <p:spPr>
                <a:xfrm>
                  <a:off x="2331921" y="3744242"/>
                  <a:ext cx="264817" cy="26481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18" name="グループ化 17">
                <a:extLst>
                  <a:ext uri="{FF2B5EF4-FFF2-40B4-BE49-F238E27FC236}">
                    <a16:creationId xmlns:a16="http://schemas.microsoft.com/office/drawing/2014/main" id="{CDD6D699-A7AA-45D0-BE1B-41641B290667}"/>
                  </a:ext>
                </a:extLst>
              </p:cNvPr>
              <p:cNvGrpSpPr/>
              <p:nvPr/>
            </p:nvGrpSpPr>
            <p:grpSpPr>
              <a:xfrm>
                <a:off x="2331921" y="4544524"/>
                <a:ext cx="8528618" cy="660502"/>
                <a:chOff x="2331921" y="4448462"/>
                <a:chExt cx="8528618" cy="660502"/>
              </a:xfrm>
            </p:grpSpPr>
            <p:sp>
              <p:nvSpPr>
                <p:cNvPr id="6" name="テキスト ボックス 5">
                  <a:extLst>
                    <a:ext uri="{FF2B5EF4-FFF2-40B4-BE49-F238E27FC236}">
                      <a16:creationId xmlns:a16="http://schemas.microsoft.com/office/drawing/2014/main" id="{BE224660-EFEA-4FA1-9FD5-1F721929BBFD}"/>
                    </a:ext>
                  </a:extLst>
                </p:cNvPr>
                <p:cNvSpPr txBox="1"/>
                <p:nvPr/>
              </p:nvSpPr>
              <p:spPr>
                <a:xfrm>
                  <a:off x="2596738" y="4448462"/>
                  <a:ext cx="8263801" cy="6605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lnSpc>
                      <a:spcPts val="4800"/>
                    </a:lnSpc>
                  </a:pPr>
                  <a:r>
                    <a:rPr kumimoji="1" lang="ja-JP" altLang="en-US" sz="3200" dirty="0"/>
                    <a:t>数式モデルと実際のモデルが異なっている</a:t>
                  </a:r>
                  <a:endParaRPr kumimoji="1" lang="en-US" altLang="ja-JP" sz="3200" dirty="0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9D1741AF-3515-46AC-9826-9555146E5D0D}"/>
                    </a:ext>
                  </a:extLst>
                </p:cNvPr>
                <p:cNvSpPr/>
                <p:nvPr/>
              </p:nvSpPr>
              <p:spPr>
                <a:xfrm>
                  <a:off x="2331921" y="4677640"/>
                  <a:ext cx="264817" cy="26481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grpSp>
            <p:nvGrpSpPr>
              <p:cNvPr id="2" name="グループ化 1">
                <a:extLst>
                  <a:ext uri="{FF2B5EF4-FFF2-40B4-BE49-F238E27FC236}">
                    <a16:creationId xmlns:a16="http://schemas.microsoft.com/office/drawing/2014/main" id="{0C36EFB1-EEEF-4ABE-953C-480192FFD05C}"/>
                  </a:ext>
                </a:extLst>
              </p:cNvPr>
              <p:cNvGrpSpPr/>
              <p:nvPr/>
            </p:nvGrpSpPr>
            <p:grpSpPr>
              <a:xfrm>
                <a:off x="2331921" y="5434204"/>
                <a:ext cx="4963539" cy="584775"/>
                <a:chOff x="2331921" y="5604324"/>
                <a:chExt cx="4963539" cy="584775"/>
              </a:xfrm>
            </p:grpSpPr>
            <p:sp>
              <p:nvSpPr>
                <p:cNvPr id="3" name="テキスト ボックス 2">
                  <a:extLst>
                    <a:ext uri="{FF2B5EF4-FFF2-40B4-BE49-F238E27FC236}">
                      <a16:creationId xmlns:a16="http://schemas.microsoft.com/office/drawing/2014/main" id="{A5C8478C-2A67-4DD7-B55E-386CA73B7EBA}"/>
                    </a:ext>
                  </a:extLst>
                </p:cNvPr>
                <p:cNvSpPr txBox="1"/>
                <p:nvPr/>
              </p:nvSpPr>
              <p:spPr>
                <a:xfrm>
                  <a:off x="2596738" y="5604324"/>
                  <a:ext cx="4698722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ja-JP" altLang="en-US" sz="3200" dirty="0"/>
                    <a:t>ポテンショメータの誤差</a:t>
                  </a:r>
                </a:p>
              </p:txBody>
            </p:sp>
            <p:sp>
              <p:nvSpPr>
                <p:cNvPr id="15" name="楕円 14">
                  <a:extLst>
                    <a:ext uri="{FF2B5EF4-FFF2-40B4-BE49-F238E27FC236}">
                      <a16:creationId xmlns:a16="http://schemas.microsoft.com/office/drawing/2014/main" id="{2F2191FA-9515-4015-84B5-2282F44F1F7B}"/>
                    </a:ext>
                  </a:extLst>
                </p:cNvPr>
                <p:cNvSpPr/>
                <p:nvPr/>
              </p:nvSpPr>
              <p:spPr>
                <a:xfrm>
                  <a:off x="2331921" y="5764302"/>
                  <a:ext cx="264817" cy="264817"/>
                </a:xfrm>
                <a:prstGeom prst="ellipse">
                  <a:avLst/>
                </a:prstGeom>
                <a:solidFill>
                  <a:srgbClr val="F04A6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54796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2194932" y="172835"/>
            <a:ext cx="780213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ポテンショメータの誤差</a:t>
            </a:r>
          </a:p>
        </p:txBody>
      </p:sp>
      <p:pic>
        <p:nvPicPr>
          <p:cNvPr id="2" name="LINE_V20180715_10422630">
            <a:hlinkClick r:id="" action="ppaction://media"/>
            <a:extLst>
              <a:ext uri="{FF2B5EF4-FFF2-40B4-BE49-F238E27FC236}">
                <a16:creationId xmlns:a16="http://schemas.microsoft.com/office/drawing/2014/main" id="{E06CCA49-4228-4CD3-B642-C224017D5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7660" y="1540509"/>
            <a:ext cx="8996680" cy="50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6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2194932" y="172835"/>
            <a:ext cx="780213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ポテンショメータの誤差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88831D3-BAD6-47F2-98EE-75A40D33239C}"/>
              </a:ext>
            </a:extLst>
          </p:cNvPr>
          <p:cNvSpPr txBox="1"/>
          <p:nvPr/>
        </p:nvSpPr>
        <p:spPr>
          <a:xfrm>
            <a:off x="2927527" y="1441837"/>
            <a:ext cx="6340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ポテンショメータのズレは</a:t>
            </a:r>
            <a:endParaRPr kumimoji="1" lang="en-US" altLang="ja-JP" sz="4000" dirty="0"/>
          </a:p>
          <a:p>
            <a:r>
              <a:rPr kumimoji="1" lang="ja-JP" altLang="en-US" sz="4000" dirty="0"/>
              <a:t>それなりにあるようだ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69037168-517A-4664-9058-9A8681123DB5}"/>
              </a:ext>
            </a:extLst>
          </p:cNvPr>
          <p:cNvGrpSpPr/>
          <p:nvPr/>
        </p:nvGrpSpPr>
        <p:grpSpPr>
          <a:xfrm>
            <a:off x="705507" y="3309183"/>
            <a:ext cx="2387667" cy="3218232"/>
            <a:chOff x="1296448" y="2609902"/>
            <a:chExt cx="2378075" cy="3449538"/>
          </a:xfrm>
        </p:grpSpPr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D5E29C09-CDC4-4295-9843-BD7B69A7742D}"/>
                </a:ext>
              </a:extLst>
            </p:cNvPr>
            <p:cNvSpPr/>
            <p:nvPr/>
          </p:nvSpPr>
          <p:spPr>
            <a:xfrm>
              <a:off x="2140311" y="2609902"/>
              <a:ext cx="211756" cy="301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9" name="グループ化 38">
              <a:extLst>
                <a:ext uri="{FF2B5EF4-FFF2-40B4-BE49-F238E27FC236}">
                  <a16:creationId xmlns:a16="http://schemas.microsoft.com/office/drawing/2014/main" id="{C105BAAB-E7A7-4FF5-802A-140AD3814007}"/>
                </a:ext>
              </a:extLst>
            </p:cNvPr>
            <p:cNvGrpSpPr/>
            <p:nvPr/>
          </p:nvGrpSpPr>
          <p:grpSpPr>
            <a:xfrm>
              <a:off x="1451811" y="5625526"/>
              <a:ext cx="2089293" cy="433914"/>
              <a:chOff x="1451811" y="5625526"/>
              <a:chExt cx="2089293" cy="433914"/>
            </a:xfrm>
          </p:grpSpPr>
          <p:sp>
            <p:nvSpPr>
              <p:cNvPr id="41" name="楕円 40">
                <a:extLst>
                  <a:ext uri="{FF2B5EF4-FFF2-40B4-BE49-F238E27FC236}">
                    <a16:creationId xmlns:a16="http://schemas.microsoft.com/office/drawing/2014/main" id="{C7022777-29ED-4391-8B95-5B700E51392E}"/>
                  </a:ext>
                </a:extLst>
              </p:cNvPr>
              <p:cNvSpPr/>
              <p:nvPr/>
            </p:nvSpPr>
            <p:spPr>
              <a:xfrm>
                <a:off x="1451811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2" name="楕円 41">
                <a:extLst>
                  <a:ext uri="{FF2B5EF4-FFF2-40B4-BE49-F238E27FC236}">
                    <a16:creationId xmlns:a16="http://schemas.microsoft.com/office/drawing/2014/main" id="{C18C2C4D-405D-4ACF-892D-345480478D92}"/>
                  </a:ext>
                </a:extLst>
              </p:cNvPr>
              <p:cNvSpPr/>
              <p:nvPr/>
            </p:nvSpPr>
            <p:spPr>
              <a:xfrm>
                <a:off x="3107190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1566ECDD-FF4C-492D-A305-33CC9A6A1A62}"/>
                </a:ext>
              </a:extLst>
            </p:cNvPr>
            <p:cNvSpPr/>
            <p:nvPr/>
          </p:nvSpPr>
          <p:spPr>
            <a:xfrm>
              <a:off x="1296448" y="5308604"/>
              <a:ext cx="2378075" cy="316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4" name="図 3">
            <a:extLst>
              <a:ext uri="{FF2B5EF4-FFF2-40B4-BE49-F238E27FC236}">
                <a16:creationId xmlns:a16="http://schemas.microsoft.com/office/drawing/2014/main" id="{D930C91A-CC6C-4E69-B2F2-7457C8FFA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025" y="4938205"/>
            <a:ext cx="2343403" cy="2343403"/>
          </a:xfrm>
          <a:prstGeom prst="rect">
            <a:avLst/>
          </a:prstGeom>
        </p:spPr>
      </p:pic>
      <p:pic>
        <p:nvPicPr>
          <p:cNvPr id="49" name="図 48">
            <a:extLst>
              <a:ext uri="{FF2B5EF4-FFF2-40B4-BE49-F238E27FC236}">
                <a16:creationId xmlns:a16="http://schemas.microsoft.com/office/drawing/2014/main" id="{0178DBDA-52DF-457F-A3EF-75C06E92B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52" y="4462668"/>
            <a:ext cx="2222499" cy="2222499"/>
          </a:xfrm>
          <a:prstGeom prst="rect">
            <a:avLst/>
          </a:prstGeom>
        </p:spPr>
      </p:pic>
      <p:pic>
        <p:nvPicPr>
          <p:cNvPr id="51" name="図 50">
            <a:extLst>
              <a:ext uri="{FF2B5EF4-FFF2-40B4-BE49-F238E27FC236}">
                <a16:creationId xmlns:a16="http://schemas.microsoft.com/office/drawing/2014/main" id="{4409F884-43F0-4A49-8DFA-5D51B85F3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30527" y="3078465"/>
            <a:ext cx="3674877" cy="1384204"/>
          </a:xfrm>
          <a:prstGeom prst="rect">
            <a:avLst/>
          </a:prstGeom>
        </p:spPr>
      </p:pic>
      <p:pic>
        <p:nvPicPr>
          <p:cNvPr id="53" name="図 52">
            <a:extLst>
              <a:ext uri="{FF2B5EF4-FFF2-40B4-BE49-F238E27FC236}">
                <a16:creationId xmlns:a16="http://schemas.microsoft.com/office/drawing/2014/main" id="{0F5A7B80-6CE1-4D29-9348-5B19C40BBE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6978" y="3917483"/>
            <a:ext cx="2857500" cy="1384205"/>
          </a:xfrm>
          <a:prstGeom prst="rect">
            <a:avLst/>
          </a:prstGeom>
        </p:spPr>
      </p:pic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A399887E-EDFB-4C6A-8B12-342E791E9EFE}"/>
              </a:ext>
            </a:extLst>
          </p:cNvPr>
          <p:cNvSpPr txBox="1"/>
          <p:nvPr/>
        </p:nvSpPr>
        <p:spPr>
          <a:xfrm>
            <a:off x="3960986" y="4107209"/>
            <a:ext cx="2329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前回は</a:t>
            </a:r>
            <a:r>
              <a:rPr kumimoji="1" lang="en-US" altLang="ja-JP" sz="2400" dirty="0"/>
              <a:t>AD700</a:t>
            </a:r>
          </a:p>
          <a:p>
            <a:r>
              <a:rPr kumimoji="1" lang="ja-JP" altLang="en-US" sz="2400" dirty="0"/>
              <a:t>今は</a:t>
            </a:r>
            <a:r>
              <a:rPr kumimoji="1" lang="en-US" altLang="ja-JP" sz="2400" dirty="0"/>
              <a:t>AD708</a:t>
            </a:r>
            <a:r>
              <a:rPr kumimoji="1" lang="ja-JP" altLang="en-US" sz="2400" dirty="0"/>
              <a:t>ダヨ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E91AF79-26B9-40D6-9C71-82F539556CFC}"/>
              </a:ext>
            </a:extLst>
          </p:cNvPr>
          <p:cNvSpPr txBox="1"/>
          <p:nvPr/>
        </p:nvSpPr>
        <p:spPr>
          <a:xfrm>
            <a:off x="8198414" y="3232595"/>
            <a:ext cx="2339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前回と同じハズ</a:t>
            </a:r>
            <a:endParaRPr kumimoji="1" lang="en-US" altLang="ja-JP" sz="2400" dirty="0"/>
          </a:p>
          <a:p>
            <a:r>
              <a:rPr kumimoji="1" lang="ja-JP" altLang="en-US" sz="2400" dirty="0"/>
              <a:t>なんだけどなぁ</a:t>
            </a:r>
          </a:p>
        </p:txBody>
      </p:sp>
      <p:pic>
        <p:nvPicPr>
          <p:cNvPr id="59" name="図 58">
            <a:extLst>
              <a:ext uri="{FF2B5EF4-FFF2-40B4-BE49-F238E27FC236}">
                <a16:creationId xmlns:a16="http://schemas.microsoft.com/office/drawing/2014/main" id="{370D93C8-CD43-403F-AE67-5A7836938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08840" y="4950895"/>
            <a:ext cx="2343403" cy="2343403"/>
          </a:xfrm>
          <a:prstGeom prst="rect">
            <a:avLst/>
          </a:prstGeom>
        </p:spPr>
      </p:pic>
      <p:pic>
        <p:nvPicPr>
          <p:cNvPr id="61" name="図 60">
            <a:extLst>
              <a:ext uri="{FF2B5EF4-FFF2-40B4-BE49-F238E27FC236}">
                <a16:creationId xmlns:a16="http://schemas.microsoft.com/office/drawing/2014/main" id="{96E7F679-3CBD-429A-B0B0-9CE87DFBEE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67724" y="4715890"/>
            <a:ext cx="2684789" cy="956311"/>
          </a:xfrm>
          <a:prstGeom prst="rect">
            <a:avLst/>
          </a:prstGeom>
        </p:spPr>
      </p:pic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0705D0ED-6322-4468-89D4-BE93E94923D2}"/>
              </a:ext>
            </a:extLst>
          </p:cNvPr>
          <p:cNvSpPr txBox="1"/>
          <p:nvPr/>
        </p:nvSpPr>
        <p:spPr>
          <a:xfrm>
            <a:off x="9710349" y="4963212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なんて事だ</a:t>
            </a:r>
            <a:r>
              <a:rPr kumimoji="1" lang="en-US" altLang="ja-JP" sz="2400" dirty="0"/>
              <a:t>...</a:t>
            </a:r>
            <a:endParaRPr kumimoji="1" lang="ja-JP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E12619-4895-493F-95E1-CA60842C4BB1}"/>
              </a:ext>
            </a:extLst>
          </p:cNvPr>
          <p:cNvSpPr txBox="1"/>
          <p:nvPr/>
        </p:nvSpPr>
        <p:spPr>
          <a:xfrm>
            <a:off x="2741385" y="2648882"/>
            <a:ext cx="2681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（</a:t>
            </a:r>
            <a:r>
              <a:rPr kumimoji="1" lang="en-US" altLang="ja-JP" sz="2400" dirty="0"/>
              <a:t>±1.4deg</a:t>
            </a:r>
            <a:r>
              <a:rPr kumimoji="1" lang="ja-JP" altLang="en-US" sz="2400" dirty="0"/>
              <a:t>程度）</a:t>
            </a:r>
          </a:p>
        </p:txBody>
      </p:sp>
    </p:spTree>
    <p:extLst>
      <p:ext uri="{BB962C8B-B14F-4D97-AF65-F5344CB8AC3E}">
        <p14:creationId xmlns:p14="http://schemas.microsoft.com/office/powerpoint/2010/main" val="4273909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2194932" y="172835"/>
            <a:ext cx="780213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ポテンショメータの誤差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217CBE-0C13-406D-92D0-8BEEA93692AB}"/>
              </a:ext>
            </a:extLst>
          </p:cNvPr>
          <p:cNvSpPr txBox="1"/>
          <p:nvPr/>
        </p:nvSpPr>
        <p:spPr>
          <a:xfrm>
            <a:off x="1335723" y="1470471"/>
            <a:ext cx="952055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何らかの原因で</a:t>
            </a:r>
            <a:endParaRPr kumimoji="1" lang="en-US" altLang="ja-JP" sz="2800" dirty="0"/>
          </a:p>
          <a:p>
            <a:r>
              <a:rPr kumimoji="1" lang="ja-JP" altLang="en-US" sz="2800" dirty="0"/>
              <a:t>ポテンショメータが</a:t>
            </a:r>
            <a:r>
              <a:rPr kumimoji="1" lang="ja-JP" altLang="en-US" sz="2800" dirty="0">
                <a:solidFill>
                  <a:srgbClr val="F04A6E"/>
                </a:solidFill>
              </a:rPr>
              <a:t>読み込めない範囲</a:t>
            </a:r>
            <a:r>
              <a:rPr kumimoji="1" lang="ja-JP" altLang="en-US" sz="2800" dirty="0"/>
              <a:t>が生まれ</a:t>
            </a:r>
            <a:endParaRPr kumimoji="1" lang="en-US" altLang="ja-JP" sz="2800" dirty="0"/>
          </a:p>
          <a:p>
            <a:r>
              <a:rPr kumimoji="1" lang="ja-JP" altLang="en-US" sz="2800" dirty="0">
                <a:solidFill>
                  <a:srgbClr val="F04A6E"/>
                </a:solidFill>
              </a:rPr>
              <a:t>その範囲で生まれた角運動量（勢い）</a:t>
            </a:r>
            <a:r>
              <a:rPr kumimoji="1" lang="ja-JP" altLang="en-US" sz="2800" dirty="0">
                <a:solidFill>
                  <a:srgbClr val="000000"/>
                </a:solidFill>
              </a:rPr>
              <a:t>を抑えられなかった</a:t>
            </a:r>
          </a:p>
        </p:txBody>
      </p: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9A1B6316-2685-426C-91D0-A7170748B236}"/>
              </a:ext>
            </a:extLst>
          </p:cNvPr>
          <p:cNvSpPr/>
          <p:nvPr/>
        </p:nvSpPr>
        <p:spPr>
          <a:xfrm>
            <a:off x="1632474" y="3156383"/>
            <a:ext cx="191330" cy="2531815"/>
          </a:xfrm>
          <a:prstGeom prst="rect">
            <a:avLst/>
          </a:prstGeom>
          <a:solidFill>
            <a:srgbClr val="5B9B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4CF4285E-0B14-4447-A37D-EE258A26516C}"/>
              </a:ext>
            </a:extLst>
          </p:cNvPr>
          <p:cNvGrpSpPr/>
          <p:nvPr/>
        </p:nvGrpSpPr>
        <p:grpSpPr>
          <a:xfrm>
            <a:off x="1010388" y="5688198"/>
            <a:ext cx="1887756" cy="364299"/>
            <a:chOff x="1451811" y="5625526"/>
            <a:chExt cx="2089293" cy="433914"/>
          </a:xfrm>
        </p:grpSpPr>
        <p:sp>
          <p:nvSpPr>
            <p:cNvPr id="60" name="楕円 59">
              <a:extLst>
                <a:ext uri="{FF2B5EF4-FFF2-40B4-BE49-F238E27FC236}">
                  <a16:creationId xmlns:a16="http://schemas.microsoft.com/office/drawing/2014/main" id="{CFAF84E2-9C60-49CC-B3F2-69FE9FBED00F}"/>
                </a:ext>
              </a:extLst>
            </p:cNvPr>
            <p:cNvSpPr/>
            <p:nvPr/>
          </p:nvSpPr>
          <p:spPr>
            <a:xfrm>
              <a:off x="1451811" y="5625526"/>
              <a:ext cx="433914" cy="433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>
              <a:extLst>
                <a:ext uri="{FF2B5EF4-FFF2-40B4-BE49-F238E27FC236}">
                  <a16:creationId xmlns:a16="http://schemas.microsoft.com/office/drawing/2014/main" id="{74A85D05-556A-4FE3-896C-44E74F0F31E7}"/>
                </a:ext>
              </a:extLst>
            </p:cNvPr>
            <p:cNvSpPr/>
            <p:nvPr/>
          </p:nvSpPr>
          <p:spPr>
            <a:xfrm>
              <a:off x="3107190" y="5625526"/>
              <a:ext cx="433914" cy="433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5E5CEB1A-308A-4E97-9ABA-F7309D1F5679}"/>
              </a:ext>
            </a:extLst>
          </p:cNvPr>
          <p:cNvSpPr/>
          <p:nvPr/>
        </p:nvSpPr>
        <p:spPr>
          <a:xfrm>
            <a:off x="870011" y="5422121"/>
            <a:ext cx="2148682" cy="2660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7BD3BE1A-7FF0-4F27-A328-0B0DAD84F001}"/>
              </a:ext>
            </a:extLst>
          </p:cNvPr>
          <p:cNvSpPr/>
          <p:nvPr/>
        </p:nvSpPr>
        <p:spPr>
          <a:xfrm rot="246041">
            <a:off x="1728139" y="3152783"/>
            <a:ext cx="191330" cy="253181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6" name="図 65">
            <a:extLst>
              <a:ext uri="{FF2B5EF4-FFF2-40B4-BE49-F238E27FC236}">
                <a16:creationId xmlns:a16="http://schemas.microsoft.com/office/drawing/2014/main" id="{4FB8BE5F-F29B-4C54-9DC6-70287327B1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0" b="58517"/>
          <a:stretch/>
        </p:blipFill>
        <p:spPr>
          <a:xfrm>
            <a:off x="3539469" y="4183267"/>
            <a:ext cx="581675" cy="470846"/>
          </a:xfrm>
          <a:prstGeom prst="rect">
            <a:avLst/>
          </a:prstGeom>
        </p:spPr>
      </p:pic>
      <p:grpSp>
        <p:nvGrpSpPr>
          <p:cNvPr id="67" name="グループ化 66">
            <a:extLst>
              <a:ext uri="{FF2B5EF4-FFF2-40B4-BE49-F238E27FC236}">
                <a16:creationId xmlns:a16="http://schemas.microsoft.com/office/drawing/2014/main" id="{69318005-BED7-4DA6-BF78-FEB80BC55749}"/>
              </a:ext>
            </a:extLst>
          </p:cNvPr>
          <p:cNvGrpSpPr/>
          <p:nvPr/>
        </p:nvGrpSpPr>
        <p:grpSpPr>
          <a:xfrm>
            <a:off x="4686105" y="5688197"/>
            <a:ext cx="1887756" cy="364299"/>
            <a:chOff x="1451811" y="5625526"/>
            <a:chExt cx="2089293" cy="433914"/>
          </a:xfrm>
        </p:grpSpPr>
        <p:sp>
          <p:nvSpPr>
            <p:cNvPr id="68" name="楕円 67">
              <a:extLst>
                <a:ext uri="{FF2B5EF4-FFF2-40B4-BE49-F238E27FC236}">
                  <a16:creationId xmlns:a16="http://schemas.microsoft.com/office/drawing/2014/main" id="{A638C9F8-4493-4F49-8447-2C3E2D051E89}"/>
                </a:ext>
              </a:extLst>
            </p:cNvPr>
            <p:cNvSpPr/>
            <p:nvPr/>
          </p:nvSpPr>
          <p:spPr>
            <a:xfrm>
              <a:off x="1451811" y="5625526"/>
              <a:ext cx="433914" cy="433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楕円 68">
              <a:extLst>
                <a:ext uri="{FF2B5EF4-FFF2-40B4-BE49-F238E27FC236}">
                  <a16:creationId xmlns:a16="http://schemas.microsoft.com/office/drawing/2014/main" id="{CC330FF7-BFAC-473F-A034-691FB80E837A}"/>
                </a:ext>
              </a:extLst>
            </p:cNvPr>
            <p:cNvSpPr/>
            <p:nvPr/>
          </p:nvSpPr>
          <p:spPr>
            <a:xfrm>
              <a:off x="3107190" y="5625526"/>
              <a:ext cx="433914" cy="433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0" name="正方形/長方形 69">
            <a:extLst>
              <a:ext uri="{FF2B5EF4-FFF2-40B4-BE49-F238E27FC236}">
                <a16:creationId xmlns:a16="http://schemas.microsoft.com/office/drawing/2014/main" id="{774F6BA9-E156-4606-80B7-1D9799BBB42F}"/>
              </a:ext>
            </a:extLst>
          </p:cNvPr>
          <p:cNvSpPr/>
          <p:nvPr/>
        </p:nvSpPr>
        <p:spPr>
          <a:xfrm>
            <a:off x="4545728" y="5422120"/>
            <a:ext cx="2148682" cy="2660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正方形/長方形 70">
            <a:extLst>
              <a:ext uri="{FF2B5EF4-FFF2-40B4-BE49-F238E27FC236}">
                <a16:creationId xmlns:a16="http://schemas.microsoft.com/office/drawing/2014/main" id="{E1943CC3-9B5B-43B5-88BF-751B8943782B}"/>
              </a:ext>
            </a:extLst>
          </p:cNvPr>
          <p:cNvSpPr/>
          <p:nvPr/>
        </p:nvSpPr>
        <p:spPr>
          <a:xfrm rot="843473">
            <a:off x="5489021" y="3136390"/>
            <a:ext cx="191330" cy="253181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2" name="図 71">
            <a:extLst>
              <a:ext uri="{FF2B5EF4-FFF2-40B4-BE49-F238E27FC236}">
                <a16:creationId xmlns:a16="http://schemas.microsoft.com/office/drawing/2014/main" id="{DF172B4A-CE79-48D2-A205-EF646A51E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0" b="58517"/>
          <a:stretch/>
        </p:blipFill>
        <p:spPr>
          <a:xfrm>
            <a:off x="7436704" y="4183267"/>
            <a:ext cx="581675" cy="470846"/>
          </a:xfrm>
          <a:prstGeom prst="rect">
            <a:avLst/>
          </a:prstGeom>
        </p:spPr>
      </p:pic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BF1C47C0-7360-4A7C-94D0-D70D565D4D33}"/>
              </a:ext>
            </a:extLst>
          </p:cNvPr>
          <p:cNvGrpSpPr/>
          <p:nvPr/>
        </p:nvGrpSpPr>
        <p:grpSpPr>
          <a:xfrm>
            <a:off x="8463921" y="4698384"/>
            <a:ext cx="2901983" cy="1354112"/>
            <a:chOff x="8463921" y="4698384"/>
            <a:chExt cx="2901983" cy="1354112"/>
          </a:xfrm>
        </p:grpSpPr>
        <p:grpSp>
          <p:nvGrpSpPr>
            <p:cNvPr id="73" name="グループ化 72">
              <a:extLst>
                <a:ext uri="{FF2B5EF4-FFF2-40B4-BE49-F238E27FC236}">
                  <a16:creationId xmlns:a16="http://schemas.microsoft.com/office/drawing/2014/main" id="{2A86FA0F-45EF-4BD6-8F12-DE72A14DD54E}"/>
                </a:ext>
              </a:extLst>
            </p:cNvPr>
            <p:cNvGrpSpPr/>
            <p:nvPr/>
          </p:nvGrpSpPr>
          <p:grpSpPr>
            <a:xfrm>
              <a:off x="8604298" y="5688197"/>
              <a:ext cx="1887756" cy="364299"/>
              <a:chOff x="1451811" y="5625526"/>
              <a:chExt cx="2089293" cy="433914"/>
            </a:xfrm>
          </p:grpSpPr>
          <p:sp>
            <p:nvSpPr>
              <p:cNvPr id="74" name="楕円 73">
                <a:extLst>
                  <a:ext uri="{FF2B5EF4-FFF2-40B4-BE49-F238E27FC236}">
                    <a16:creationId xmlns:a16="http://schemas.microsoft.com/office/drawing/2014/main" id="{D7E7D5FB-5F41-48CC-8A97-913DE7753551}"/>
                  </a:ext>
                </a:extLst>
              </p:cNvPr>
              <p:cNvSpPr/>
              <p:nvPr/>
            </p:nvSpPr>
            <p:spPr>
              <a:xfrm>
                <a:off x="1451811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楕円 74">
                <a:extLst>
                  <a:ext uri="{FF2B5EF4-FFF2-40B4-BE49-F238E27FC236}">
                    <a16:creationId xmlns:a16="http://schemas.microsoft.com/office/drawing/2014/main" id="{E58409C8-E935-40AA-8BE6-363E78889562}"/>
                  </a:ext>
                </a:extLst>
              </p:cNvPr>
              <p:cNvSpPr/>
              <p:nvPr/>
            </p:nvSpPr>
            <p:spPr>
              <a:xfrm>
                <a:off x="3107190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6" name="正方形/長方形 75">
              <a:extLst>
                <a:ext uri="{FF2B5EF4-FFF2-40B4-BE49-F238E27FC236}">
                  <a16:creationId xmlns:a16="http://schemas.microsoft.com/office/drawing/2014/main" id="{2840A504-405C-4D71-9E9C-5F98B4F6F672}"/>
                </a:ext>
              </a:extLst>
            </p:cNvPr>
            <p:cNvSpPr/>
            <p:nvPr/>
          </p:nvSpPr>
          <p:spPr>
            <a:xfrm>
              <a:off x="8463921" y="5422120"/>
              <a:ext cx="2148682" cy="26607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348048CE-9A76-4C2A-99A6-2E2C6FAE9954}"/>
                </a:ext>
              </a:extLst>
            </p:cNvPr>
            <p:cNvSpPr/>
            <p:nvPr/>
          </p:nvSpPr>
          <p:spPr>
            <a:xfrm rot="2972811">
              <a:off x="10004331" y="3528141"/>
              <a:ext cx="191330" cy="2531816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496287CF-F1D7-4174-BA85-AD22B5B1AA09}"/>
              </a:ext>
            </a:extLst>
          </p:cNvPr>
          <p:cNvGrpSpPr/>
          <p:nvPr/>
        </p:nvGrpSpPr>
        <p:grpSpPr>
          <a:xfrm>
            <a:off x="5937778" y="2923625"/>
            <a:ext cx="2212901" cy="418179"/>
            <a:chOff x="5639189" y="2923625"/>
            <a:chExt cx="2212901" cy="418179"/>
          </a:xfrm>
        </p:grpSpPr>
        <p:pic>
          <p:nvPicPr>
            <p:cNvPr id="78" name="図 77">
              <a:extLst>
                <a:ext uri="{FF2B5EF4-FFF2-40B4-BE49-F238E27FC236}">
                  <a16:creationId xmlns:a16="http://schemas.microsoft.com/office/drawing/2014/main" id="{D45027C6-6A5B-420B-A1AA-B3651C70CE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48" t="2234" r="56141" b="73758"/>
            <a:stretch/>
          </p:blipFill>
          <p:spPr>
            <a:xfrm rot="9508269" flipH="1">
              <a:off x="5639189" y="2923625"/>
              <a:ext cx="394636" cy="413887"/>
            </a:xfrm>
            <a:prstGeom prst="rect">
              <a:avLst/>
            </a:prstGeom>
          </p:spPr>
        </p:pic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F2AAC8B6-51C4-45DB-952D-5F55A91650E7}"/>
                </a:ext>
              </a:extLst>
            </p:cNvPr>
            <p:cNvSpPr txBox="1"/>
            <p:nvPr/>
          </p:nvSpPr>
          <p:spPr>
            <a:xfrm>
              <a:off x="6051597" y="2972472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既に勢いがある</a:t>
              </a:r>
            </a:p>
          </p:txBody>
        </p:sp>
      </p:grpSp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FD1AB3C7-EC33-43BD-9AFB-642171DBB1A3}"/>
              </a:ext>
            </a:extLst>
          </p:cNvPr>
          <p:cNvSpPr txBox="1"/>
          <p:nvPr/>
        </p:nvSpPr>
        <p:spPr>
          <a:xfrm>
            <a:off x="826097" y="6118519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モータは動かない</a:t>
            </a:r>
            <a:endParaRPr kumimoji="1" lang="ja-JP" altLang="en-US" dirty="0"/>
          </a:p>
        </p:txBody>
      </p:sp>
      <p:sp>
        <p:nvSpPr>
          <p:cNvPr id="81" name="テキスト ボックス 80">
            <a:extLst>
              <a:ext uri="{FF2B5EF4-FFF2-40B4-BE49-F238E27FC236}">
                <a16:creationId xmlns:a16="http://schemas.microsoft.com/office/drawing/2014/main" id="{CFFC775F-5C1E-47AC-8B9D-0B613888A2CD}"/>
              </a:ext>
            </a:extLst>
          </p:cNvPr>
          <p:cNvSpPr txBox="1"/>
          <p:nvPr/>
        </p:nvSpPr>
        <p:spPr>
          <a:xfrm>
            <a:off x="4209950" y="6118519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モータも動き始めるが</a:t>
            </a:r>
          </a:p>
        </p:txBody>
      </p:sp>
      <p:sp>
        <p:nvSpPr>
          <p:cNvPr id="82" name="テキスト ボックス 81">
            <a:extLst>
              <a:ext uri="{FF2B5EF4-FFF2-40B4-BE49-F238E27FC236}">
                <a16:creationId xmlns:a16="http://schemas.microsoft.com/office/drawing/2014/main" id="{8270221D-ADD9-42BE-B506-0B8A2BC0FECE}"/>
              </a:ext>
            </a:extLst>
          </p:cNvPr>
          <p:cNvSpPr txBox="1"/>
          <p:nvPr/>
        </p:nvSpPr>
        <p:spPr>
          <a:xfrm>
            <a:off x="8434012" y="6118519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間に合わない</a:t>
            </a:r>
          </a:p>
        </p:txBody>
      </p:sp>
      <p:grpSp>
        <p:nvGrpSpPr>
          <p:cNvPr id="83" name="グループ化 82">
            <a:extLst>
              <a:ext uri="{FF2B5EF4-FFF2-40B4-BE49-F238E27FC236}">
                <a16:creationId xmlns:a16="http://schemas.microsoft.com/office/drawing/2014/main" id="{281E1F3E-819D-4767-9CCA-87067016AF75}"/>
              </a:ext>
            </a:extLst>
          </p:cNvPr>
          <p:cNvGrpSpPr/>
          <p:nvPr/>
        </p:nvGrpSpPr>
        <p:grpSpPr>
          <a:xfrm>
            <a:off x="8073259" y="4698384"/>
            <a:ext cx="2901983" cy="1354112"/>
            <a:chOff x="8463921" y="4698384"/>
            <a:chExt cx="2901983" cy="1354112"/>
          </a:xfrm>
          <a:solidFill>
            <a:srgbClr val="5B9BD5">
              <a:alpha val="50196"/>
            </a:srgbClr>
          </a:solidFill>
        </p:grpSpPr>
        <p:grpSp>
          <p:nvGrpSpPr>
            <p:cNvPr id="84" name="グループ化 83">
              <a:extLst>
                <a:ext uri="{FF2B5EF4-FFF2-40B4-BE49-F238E27FC236}">
                  <a16:creationId xmlns:a16="http://schemas.microsoft.com/office/drawing/2014/main" id="{1F1469D3-248F-462E-A2DF-699DDF5035A2}"/>
                </a:ext>
              </a:extLst>
            </p:cNvPr>
            <p:cNvGrpSpPr/>
            <p:nvPr/>
          </p:nvGrpSpPr>
          <p:grpSpPr>
            <a:xfrm>
              <a:off x="8604298" y="5688197"/>
              <a:ext cx="1887756" cy="364299"/>
              <a:chOff x="1451811" y="5625526"/>
              <a:chExt cx="2089293" cy="433914"/>
            </a:xfrm>
            <a:grpFill/>
          </p:grpSpPr>
          <p:sp>
            <p:nvSpPr>
              <p:cNvPr id="87" name="楕円 86">
                <a:extLst>
                  <a:ext uri="{FF2B5EF4-FFF2-40B4-BE49-F238E27FC236}">
                    <a16:creationId xmlns:a16="http://schemas.microsoft.com/office/drawing/2014/main" id="{76DF1266-FF63-485D-A4EB-C4E3226EE158}"/>
                  </a:ext>
                </a:extLst>
              </p:cNvPr>
              <p:cNvSpPr/>
              <p:nvPr/>
            </p:nvSpPr>
            <p:spPr>
              <a:xfrm>
                <a:off x="1451811" y="5625526"/>
                <a:ext cx="433914" cy="433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楕円 87">
                <a:extLst>
                  <a:ext uri="{FF2B5EF4-FFF2-40B4-BE49-F238E27FC236}">
                    <a16:creationId xmlns:a16="http://schemas.microsoft.com/office/drawing/2014/main" id="{E0B014E8-6F6C-483B-BD98-522B4B9F762E}"/>
                  </a:ext>
                </a:extLst>
              </p:cNvPr>
              <p:cNvSpPr/>
              <p:nvPr/>
            </p:nvSpPr>
            <p:spPr>
              <a:xfrm>
                <a:off x="3107190" y="5625526"/>
                <a:ext cx="433914" cy="433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CC6BAFB2-1ED8-4206-94D6-878BBBC33000}"/>
                </a:ext>
              </a:extLst>
            </p:cNvPr>
            <p:cNvSpPr/>
            <p:nvPr/>
          </p:nvSpPr>
          <p:spPr>
            <a:xfrm>
              <a:off x="8463921" y="5422120"/>
              <a:ext cx="2148682" cy="2660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341921F9-08EA-4231-BC96-EA8A62E64ED9}"/>
                </a:ext>
              </a:extLst>
            </p:cNvPr>
            <p:cNvSpPr/>
            <p:nvPr/>
          </p:nvSpPr>
          <p:spPr>
            <a:xfrm rot="2972811">
              <a:off x="10004331" y="3528141"/>
              <a:ext cx="191330" cy="25318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9" name="グループ化 88">
            <a:extLst>
              <a:ext uri="{FF2B5EF4-FFF2-40B4-BE49-F238E27FC236}">
                <a16:creationId xmlns:a16="http://schemas.microsoft.com/office/drawing/2014/main" id="{37163B32-B7AC-4F41-8935-17DCE1108D5A}"/>
              </a:ext>
            </a:extLst>
          </p:cNvPr>
          <p:cNvGrpSpPr/>
          <p:nvPr/>
        </p:nvGrpSpPr>
        <p:grpSpPr>
          <a:xfrm>
            <a:off x="7798050" y="4698384"/>
            <a:ext cx="2901983" cy="1354112"/>
            <a:chOff x="8463921" y="4698384"/>
            <a:chExt cx="2901983" cy="1354112"/>
          </a:xfrm>
          <a:solidFill>
            <a:srgbClr val="5B9BD5">
              <a:alpha val="30196"/>
            </a:srgbClr>
          </a:solidFill>
        </p:grpSpPr>
        <p:grpSp>
          <p:nvGrpSpPr>
            <p:cNvPr id="90" name="グループ化 89">
              <a:extLst>
                <a:ext uri="{FF2B5EF4-FFF2-40B4-BE49-F238E27FC236}">
                  <a16:creationId xmlns:a16="http://schemas.microsoft.com/office/drawing/2014/main" id="{4A503455-B9DE-4923-8D18-12C25E5F2073}"/>
                </a:ext>
              </a:extLst>
            </p:cNvPr>
            <p:cNvGrpSpPr/>
            <p:nvPr/>
          </p:nvGrpSpPr>
          <p:grpSpPr>
            <a:xfrm>
              <a:off x="8604298" y="5688197"/>
              <a:ext cx="1887756" cy="364299"/>
              <a:chOff x="1451811" y="5625526"/>
              <a:chExt cx="2089293" cy="433914"/>
            </a:xfrm>
            <a:grpFill/>
          </p:grpSpPr>
          <p:sp>
            <p:nvSpPr>
              <p:cNvPr id="93" name="楕円 92">
                <a:extLst>
                  <a:ext uri="{FF2B5EF4-FFF2-40B4-BE49-F238E27FC236}">
                    <a16:creationId xmlns:a16="http://schemas.microsoft.com/office/drawing/2014/main" id="{E8FF6B77-3932-4E99-9D62-FC8DF542B9C6}"/>
                  </a:ext>
                </a:extLst>
              </p:cNvPr>
              <p:cNvSpPr/>
              <p:nvPr/>
            </p:nvSpPr>
            <p:spPr>
              <a:xfrm>
                <a:off x="1451811" y="5625526"/>
                <a:ext cx="433914" cy="433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楕円 93">
                <a:extLst>
                  <a:ext uri="{FF2B5EF4-FFF2-40B4-BE49-F238E27FC236}">
                    <a16:creationId xmlns:a16="http://schemas.microsoft.com/office/drawing/2014/main" id="{9CB814E3-461D-449C-A72C-CDEBCB758AFF}"/>
                  </a:ext>
                </a:extLst>
              </p:cNvPr>
              <p:cNvSpPr/>
              <p:nvPr/>
            </p:nvSpPr>
            <p:spPr>
              <a:xfrm>
                <a:off x="3107190" y="5625526"/>
                <a:ext cx="433914" cy="43391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AECFDEBA-E24F-455F-A59A-2027F5187D31}"/>
                </a:ext>
              </a:extLst>
            </p:cNvPr>
            <p:cNvSpPr/>
            <p:nvPr/>
          </p:nvSpPr>
          <p:spPr>
            <a:xfrm>
              <a:off x="8463921" y="5422120"/>
              <a:ext cx="2148682" cy="2660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48AB3025-F020-4AC7-B196-5258734ECDDA}"/>
                </a:ext>
              </a:extLst>
            </p:cNvPr>
            <p:cNvSpPr/>
            <p:nvPr/>
          </p:nvSpPr>
          <p:spPr>
            <a:xfrm rot="2972811">
              <a:off x="10004331" y="3528141"/>
              <a:ext cx="191330" cy="25318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7" name="グループ化 96">
            <a:extLst>
              <a:ext uri="{FF2B5EF4-FFF2-40B4-BE49-F238E27FC236}">
                <a16:creationId xmlns:a16="http://schemas.microsoft.com/office/drawing/2014/main" id="{6D43F9F5-0AF4-400F-B33E-43F86BDCA2D8}"/>
              </a:ext>
            </a:extLst>
          </p:cNvPr>
          <p:cNvGrpSpPr/>
          <p:nvPr/>
        </p:nvGrpSpPr>
        <p:grpSpPr>
          <a:xfrm>
            <a:off x="4568241" y="5688197"/>
            <a:ext cx="1887756" cy="364299"/>
            <a:chOff x="1451811" y="5625526"/>
            <a:chExt cx="2089293" cy="433914"/>
          </a:xfrm>
          <a:solidFill>
            <a:srgbClr val="5B9BD5">
              <a:alpha val="50196"/>
            </a:srgbClr>
          </a:solidFill>
        </p:grpSpPr>
        <p:sp>
          <p:nvSpPr>
            <p:cNvPr id="100" name="楕円 99">
              <a:extLst>
                <a:ext uri="{FF2B5EF4-FFF2-40B4-BE49-F238E27FC236}">
                  <a16:creationId xmlns:a16="http://schemas.microsoft.com/office/drawing/2014/main" id="{8ECAB545-8B7C-4E89-B389-D2FEB5BE4526}"/>
                </a:ext>
              </a:extLst>
            </p:cNvPr>
            <p:cNvSpPr/>
            <p:nvPr/>
          </p:nvSpPr>
          <p:spPr>
            <a:xfrm>
              <a:off x="1451811" y="5625526"/>
              <a:ext cx="433914" cy="433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楕円 100">
              <a:extLst>
                <a:ext uri="{FF2B5EF4-FFF2-40B4-BE49-F238E27FC236}">
                  <a16:creationId xmlns:a16="http://schemas.microsoft.com/office/drawing/2014/main" id="{D71F568A-B26C-4A08-835C-9970CB8CA16D}"/>
                </a:ext>
              </a:extLst>
            </p:cNvPr>
            <p:cNvSpPr/>
            <p:nvPr/>
          </p:nvSpPr>
          <p:spPr>
            <a:xfrm>
              <a:off x="3107190" y="5625526"/>
              <a:ext cx="433914" cy="433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8A3F24FC-4997-41D3-83C5-111F62D2E0F3}"/>
              </a:ext>
            </a:extLst>
          </p:cNvPr>
          <p:cNvSpPr/>
          <p:nvPr/>
        </p:nvSpPr>
        <p:spPr>
          <a:xfrm>
            <a:off x="4427864" y="5422120"/>
            <a:ext cx="2148682" cy="266077"/>
          </a:xfrm>
          <a:prstGeom prst="rect">
            <a:avLst/>
          </a:prstGeom>
          <a:solidFill>
            <a:srgbClr val="5B9B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7297E9BA-B198-4C65-9CFB-4CD3B8BFB360}"/>
              </a:ext>
            </a:extLst>
          </p:cNvPr>
          <p:cNvSpPr/>
          <p:nvPr/>
        </p:nvSpPr>
        <p:spPr>
          <a:xfrm rot="246041">
            <a:off x="5303971" y="3116194"/>
            <a:ext cx="191330" cy="2531815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正方形/長方形 101">
            <a:extLst>
              <a:ext uri="{FF2B5EF4-FFF2-40B4-BE49-F238E27FC236}">
                <a16:creationId xmlns:a16="http://schemas.microsoft.com/office/drawing/2014/main" id="{CB5F08AD-3A35-4874-B00F-A8A4D1C72287}"/>
              </a:ext>
            </a:extLst>
          </p:cNvPr>
          <p:cNvSpPr/>
          <p:nvPr/>
        </p:nvSpPr>
        <p:spPr>
          <a:xfrm rot="545488">
            <a:off x="5403687" y="3120582"/>
            <a:ext cx="191330" cy="2531815"/>
          </a:xfrm>
          <a:prstGeom prst="rect">
            <a:avLst/>
          </a:prstGeom>
          <a:solidFill>
            <a:srgbClr val="5B9B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3303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2194932" y="172835"/>
            <a:ext cx="780213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ポテンショメータの誤差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A755D8F-8EE0-4C00-8814-BE432821C67A}"/>
              </a:ext>
            </a:extLst>
          </p:cNvPr>
          <p:cNvSpPr txBox="1"/>
          <p:nvPr/>
        </p:nvSpPr>
        <p:spPr>
          <a:xfrm>
            <a:off x="2772013" y="1441836"/>
            <a:ext cx="664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/>
              <a:t>思い切って</a:t>
            </a:r>
            <a:endParaRPr kumimoji="1" lang="en-US" altLang="ja-JP" sz="3600" dirty="0"/>
          </a:p>
          <a:p>
            <a:r>
              <a:rPr kumimoji="1" lang="ja-JP" altLang="en-US" sz="3600" dirty="0"/>
              <a:t>ポテンショメータを変えてみた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DD5F7E2-DDA2-46F1-B4D5-2A3E4FDFF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104" y="2642165"/>
            <a:ext cx="4223791" cy="4223791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202BE36-26C9-419E-85A8-494A28B181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33911" y="3606525"/>
            <a:ext cx="2924175" cy="2295070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45213DF-7337-4130-85BD-0D27965B8109}"/>
              </a:ext>
            </a:extLst>
          </p:cNvPr>
          <p:cNvSpPr txBox="1"/>
          <p:nvPr/>
        </p:nvSpPr>
        <p:spPr>
          <a:xfrm>
            <a:off x="3196807" y="2584166"/>
            <a:ext cx="5798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（村田製作所製　</a:t>
            </a:r>
            <a:r>
              <a:rPr lang="en-US" altLang="ja-JP" sz="2400" dirty="0"/>
              <a:t>SV01A103AEA01R00</a:t>
            </a:r>
            <a:r>
              <a:rPr lang="ja-JP" altLang="en-US" sz="2400" dirty="0"/>
              <a:t>）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8891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618673" y="17283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最終結果</a:t>
            </a:r>
          </a:p>
        </p:txBody>
      </p:sp>
      <p:pic>
        <p:nvPicPr>
          <p:cNvPr id="7" name="LINE_V20180715_09595307-1">
            <a:hlinkClick r:id="" action="ppaction://media"/>
            <a:extLst>
              <a:ext uri="{FF2B5EF4-FFF2-40B4-BE49-F238E27FC236}">
                <a16:creationId xmlns:a16="http://schemas.microsoft.com/office/drawing/2014/main" id="{3A219442-DA49-4E0C-879E-625A3187CA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7659" y="1540509"/>
            <a:ext cx="8996681" cy="50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9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964921" y="17283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まとめ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814E2EB-C820-4A00-A612-028222E67847}"/>
              </a:ext>
            </a:extLst>
          </p:cNvPr>
          <p:cNvGrpSpPr/>
          <p:nvPr/>
        </p:nvGrpSpPr>
        <p:grpSpPr>
          <a:xfrm>
            <a:off x="2699909" y="4177364"/>
            <a:ext cx="6222709" cy="2680636"/>
            <a:chOff x="2219018" y="3602909"/>
            <a:chExt cx="6734482" cy="28575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B3270BC-B899-4149-A384-705ED434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018" y="3602909"/>
              <a:ext cx="2857500" cy="285750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8699C98-647A-46CA-BE7F-C2B542633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161" y="3602909"/>
              <a:ext cx="2857500" cy="2857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FF3EED-F876-4D82-AED3-66EF6FA6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602909"/>
              <a:ext cx="2857500" cy="2857500"/>
            </a:xfrm>
            <a:prstGeom prst="rect">
              <a:avLst/>
            </a:prstGeom>
          </p:spPr>
        </p:pic>
      </p:grpSp>
      <p:pic>
        <p:nvPicPr>
          <p:cNvPr id="22" name="図 21">
            <a:extLst>
              <a:ext uri="{FF2B5EF4-FFF2-40B4-BE49-F238E27FC236}">
                <a16:creationId xmlns:a16="http://schemas.microsoft.com/office/drawing/2014/main" id="{AA732F19-DB2C-4598-9A83-EE1DA36B7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28534" y="1441836"/>
            <a:ext cx="6134931" cy="314926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3944DD9-5736-45E9-AFE8-C7B9AF7765AB}"/>
              </a:ext>
            </a:extLst>
          </p:cNvPr>
          <p:cNvSpPr txBox="1"/>
          <p:nvPr/>
        </p:nvSpPr>
        <p:spPr>
          <a:xfrm>
            <a:off x="3839434" y="1824598"/>
            <a:ext cx="4513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rgbClr val="F04A6E"/>
                </a:solidFill>
                <a:latin typeface="Noto Sans CJK JP Black" panose="020B0A00000000000000" pitchFamily="34" charset="-128"/>
                <a:ea typeface="Noto Sans CJK JP Black" panose="020B0A00000000000000" pitchFamily="34" charset="-128"/>
              </a:rPr>
              <a:t>紆余曲折あったけど</a:t>
            </a:r>
            <a:endParaRPr kumimoji="1" lang="en-US" altLang="ja-JP" sz="3600" dirty="0">
              <a:solidFill>
                <a:srgbClr val="F04A6E"/>
              </a:solidFill>
              <a:latin typeface="Noto Sans CJK JP Black" panose="020B0A00000000000000" pitchFamily="34" charset="-128"/>
              <a:ea typeface="Noto Sans CJK JP Black" panose="020B0A00000000000000" pitchFamily="34" charset="-128"/>
            </a:endParaRPr>
          </a:p>
          <a:p>
            <a:r>
              <a:rPr kumimoji="1" lang="ja-JP" altLang="en-US" sz="3600" dirty="0">
                <a:solidFill>
                  <a:srgbClr val="F04A6E"/>
                </a:solidFill>
                <a:latin typeface="Noto Sans CJK JP Black" panose="020B0A00000000000000" pitchFamily="34" charset="-128"/>
                <a:ea typeface="Noto Sans CJK JP Black" panose="020B0A00000000000000" pitchFamily="34" charset="-128"/>
              </a:rPr>
              <a:t>位置と角度の制御が同時に出来た！！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1B9CBD29-5295-4861-8586-D266BAAED3B5}"/>
              </a:ext>
            </a:extLst>
          </p:cNvPr>
          <p:cNvGrpSpPr/>
          <p:nvPr/>
        </p:nvGrpSpPr>
        <p:grpSpPr>
          <a:xfrm>
            <a:off x="802496" y="3879121"/>
            <a:ext cx="1755034" cy="2646780"/>
            <a:chOff x="1296448" y="2609902"/>
            <a:chExt cx="2378075" cy="3449538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39D52FE9-85A3-46B8-BE0E-4635920DAA17}"/>
                </a:ext>
              </a:extLst>
            </p:cNvPr>
            <p:cNvSpPr/>
            <p:nvPr/>
          </p:nvSpPr>
          <p:spPr>
            <a:xfrm>
              <a:off x="2140311" y="2609902"/>
              <a:ext cx="211756" cy="301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C5E44AA-528B-4A7A-81F8-B9E9AF697867}"/>
                </a:ext>
              </a:extLst>
            </p:cNvPr>
            <p:cNvGrpSpPr/>
            <p:nvPr/>
          </p:nvGrpSpPr>
          <p:grpSpPr>
            <a:xfrm>
              <a:off x="1451811" y="5625526"/>
              <a:ext cx="2089293" cy="433914"/>
              <a:chOff x="1451811" y="5625526"/>
              <a:chExt cx="2089293" cy="433914"/>
            </a:xfrm>
          </p:grpSpPr>
          <p:sp>
            <p:nvSpPr>
              <p:cNvPr id="28" name="楕円 27">
                <a:extLst>
                  <a:ext uri="{FF2B5EF4-FFF2-40B4-BE49-F238E27FC236}">
                    <a16:creationId xmlns:a16="http://schemas.microsoft.com/office/drawing/2014/main" id="{2F361404-BCCD-4240-8EAD-82987C708216}"/>
                  </a:ext>
                </a:extLst>
              </p:cNvPr>
              <p:cNvSpPr/>
              <p:nvPr/>
            </p:nvSpPr>
            <p:spPr>
              <a:xfrm>
                <a:off x="1451811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楕円 28">
                <a:extLst>
                  <a:ext uri="{FF2B5EF4-FFF2-40B4-BE49-F238E27FC236}">
                    <a16:creationId xmlns:a16="http://schemas.microsoft.com/office/drawing/2014/main" id="{4750D2BB-28F8-4463-A650-5430C82BEF90}"/>
                  </a:ext>
                </a:extLst>
              </p:cNvPr>
              <p:cNvSpPr/>
              <p:nvPr/>
            </p:nvSpPr>
            <p:spPr>
              <a:xfrm>
                <a:off x="3107190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671F566-0653-4B57-88FE-FF19DB0AF265}"/>
                </a:ext>
              </a:extLst>
            </p:cNvPr>
            <p:cNvSpPr/>
            <p:nvPr/>
          </p:nvSpPr>
          <p:spPr>
            <a:xfrm>
              <a:off x="1296448" y="5308604"/>
              <a:ext cx="2378075" cy="316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124DAF53-D797-45D6-80D7-93088D93F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639800" y="3879121"/>
            <a:ext cx="1749704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29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980310" y="172835"/>
            <a:ext cx="22313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SOZAI</a:t>
            </a:r>
          </a:p>
        </p:txBody>
      </p:sp>
    </p:spTree>
    <p:extLst>
      <p:ext uri="{BB962C8B-B14F-4D97-AF65-F5344CB8AC3E}">
        <p14:creationId xmlns:p14="http://schemas.microsoft.com/office/powerpoint/2010/main" val="3623598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618673" y="17012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はじめに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55EA5275-31AD-4ADA-9C35-1AC77A6A559D}"/>
              </a:ext>
            </a:extLst>
          </p:cNvPr>
          <p:cNvSpPr txBox="1"/>
          <p:nvPr/>
        </p:nvSpPr>
        <p:spPr>
          <a:xfrm>
            <a:off x="4849504" y="138857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600">
                <a:solidFill>
                  <a:srgbClr val="F04A6E"/>
                </a:solidFill>
                <a:latin typeface="Noto Sans CJK JP Regular" panose="020B0500000000000000" pitchFamily="34" charset="-128"/>
                <a:ea typeface="Noto Sans CJK JP Regular" panose="020B0500000000000000" pitchFamily="34" charset="-128"/>
              </a:defRPr>
            </a:lvl1pPr>
          </a:lstStyle>
          <a:p>
            <a:r>
              <a:rPr lang="ja-JP" altLang="en-US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今回の目標</a:t>
            </a:r>
          </a:p>
        </p:txBody>
      </p:sp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01BA06A8-4887-47A7-84E4-6C10B6D65810}"/>
              </a:ext>
            </a:extLst>
          </p:cNvPr>
          <p:cNvSpPr/>
          <p:nvPr/>
        </p:nvSpPr>
        <p:spPr>
          <a:xfrm>
            <a:off x="2592477" y="2034905"/>
            <a:ext cx="70070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sz="28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倒立振子ロボットを目標位置で停止させる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DB41B747-594F-4C7D-9AD5-24B52F30B20B}"/>
              </a:ext>
            </a:extLst>
          </p:cNvPr>
          <p:cNvGrpSpPr/>
          <p:nvPr/>
        </p:nvGrpSpPr>
        <p:grpSpPr>
          <a:xfrm>
            <a:off x="1403444" y="2938986"/>
            <a:ext cx="9309012" cy="3542451"/>
            <a:chOff x="1403444" y="2938986"/>
            <a:chExt cx="9309012" cy="3542451"/>
          </a:xfrm>
        </p:grpSpPr>
        <p:grpSp>
          <p:nvGrpSpPr>
            <p:cNvPr id="65" name="グループ化 64">
              <a:extLst>
                <a:ext uri="{FF2B5EF4-FFF2-40B4-BE49-F238E27FC236}">
                  <a16:creationId xmlns:a16="http://schemas.microsoft.com/office/drawing/2014/main" id="{7BF8B15E-F7B2-4827-948B-F47700E2BC14}"/>
                </a:ext>
              </a:extLst>
            </p:cNvPr>
            <p:cNvGrpSpPr/>
            <p:nvPr/>
          </p:nvGrpSpPr>
          <p:grpSpPr>
            <a:xfrm>
              <a:off x="4517238" y="2940669"/>
              <a:ext cx="1755034" cy="2646780"/>
              <a:chOff x="4932745" y="3142593"/>
              <a:chExt cx="1755034" cy="2646780"/>
            </a:xfrm>
            <a:solidFill>
              <a:srgbClr val="5B9BD5">
                <a:alpha val="30196"/>
              </a:srgbClr>
            </a:solidFill>
          </p:grpSpPr>
          <p:sp>
            <p:nvSpPr>
              <p:cNvPr id="66" name="正方形/長方形 65">
                <a:extLst>
                  <a:ext uri="{FF2B5EF4-FFF2-40B4-BE49-F238E27FC236}">
                    <a16:creationId xmlns:a16="http://schemas.microsoft.com/office/drawing/2014/main" id="{A6BB6EF7-2746-4BDC-B62D-74E92F77AFE4}"/>
                  </a:ext>
                </a:extLst>
              </p:cNvPr>
              <p:cNvSpPr/>
              <p:nvPr/>
            </p:nvSpPr>
            <p:spPr>
              <a:xfrm rot="371269">
                <a:off x="5564284" y="3142593"/>
                <a:ext cx="156277" cy="231384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67" name="グループ化 66">
                <a:extLst>
                  <a:ext uri="{FF2B5EF4-FFF2-40B4-BE49-F238E27FC236}">
                    <a16:creationId xmlns:a16="http://schemas.microsoft.com/office/drawing/2014/main" id="{F4A78FF4-A9DF-4D0C-8943-5FF0119EC18F}"/>
                  </a:ext>
                </a:extLst>
              </p:cNvPr>
              <p:cNvGrpSpPr/>
              <p:nvPr/>
            </p:nvGrpSpPr>
            <p:grpSpPr>
              <a:xfrm>
                <a:off x="5047404" y="5456437"/>
                <a:ext cx="1541911" cy="332936"/>
                <a:chOff x="1451811" y="5625526"/>
                <a:chExt cx="2089293" cy="433914"/>
              </a:xfrm>
              <a:grpFill/>
            </p:grpSpPr>
            <p:sp>
              <p:nvSpPr>
                <p:cNvPr id="69" name="楕円 68">
                  <a:extLst>
                    <a:ext uri="{FF2B5EF4-FFF2-40B4-BE49-F238E27FC236}">
                      <a16:creationId xmlns:a16="http://schemas.microsoft.com/office/drawing/2014/main" id="{083EE0CB-3A5B-461F-8085-FE4319D12B49}"/>
                    </a:ext>
                  </a:extLst>
                </p:cNvPr>
                <p:cNvSpPr/>
                <p:nvPr/>
              </p:nvSpPr>
              <p:spPr>
                <a:xfrm>
                  <a:off x="1451811" y="5625526"/>
                  <a:ext cx="433914" cy="433914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0" name="楕円 69">
                  <a:extLst>
                    <a:ext uri="{FF2B5EF4-FFF2-40B4-BE49-F238E27FC236}">
                      <a16:creationId xmlns:a16="http://schemas.microsoft.com/office/drawing/2014/main" id="{06AFC8D0-FF6C-4BF4-8A47-015571FEC0B7}"/>
                    </a:ext>
                  </a:extLst>
                </p:cNvPr>
                <p:cNvSpPr/>
                <p:nvPr/>
              </p:nvSpPr>
              <p:spPr>
                <a:xfrm>
                  <a:off x="3107190" y="5625526"/>
                  <a:ext cx="433914" cy="433914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68" name="正方形/長方形 67">
                <a:extLst>
                  <a:ext uri="{FF2B5EF4-FFF2-40B4-BE49-F238E27FC236}">
                    <a16:creationId xmlns:a16="http://schemas.microsoft.com/office/drawing/2014/main" id="{1B4BBD9F-267E-40DC-9F7C-D2AE8896DFFF}"/>
                  </a:ext>
                </a:extLst>
              </p:cNvPr>
              <p:cNvSpPr/>
              <p:nvPr/>
            </p:nvSpPr>
            <p:spPr>
              <a:xfrm>
                <a:off x="4932745" y="5213268"/>
                <a:ext cx="1755034" cy="24317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" name="直線矢印コネクタ 3">
              <a:extLst>
                <a:ext uri="{FF2B5EF4-FFF2-40B4-BE49-F238E27FC236}">
                  <a16:creationId xmlns:a16="http://schemas.microsoft.com/office/drawing/2014/main" id="{3876E200-AAA7-4A96-A435-1DA5C586910D}"/>
                </a:ext>
              </a:extLst>
            </p:cNvPr>
            <p:cNvCxnSpPr>
              <a:cxnSpLocks/>
            </p:cNvCxnSpPr>
            <p:nvPr/>
          </p:nvCxnSpPr>
          <p:spPr>
            <a:xfrm>
              <a:off x="1403444" y="5600928"/>
              <a:ext cx="8617696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7C0476C0-AAAF-4321-8002-E1E73783D0D2}"/>
                </a:ext>
              </a:extLst>
            </p:cNvPr>
            <p:cNvGrpSpPr/>
            <p:nvPr/>
          </p:nvGrpSpPr>
          <p:grpSpPr>
            <a:xfrm>
              <a:off x="1704160" y="2954148"/>
              <a:ext cx="1755034" cy="2646780"/>
              <a:chOff x="1296448" y="2609902"/>
              <a:chExt cx="2378075" cy="3449538"/>
            </a:xfrm>
          </p:grpSpPr>
          <p:sp>
            <p:nvSpPr>
              <p:cNvPr id="6" name="正方形/長方形 5">
                <a:extLst>
                  <a:ext uri="{FF2B5EF4-FFF2-40B4-BE49-F238E27FC236}">
                    <a16:creationId xmlns:a16="http://schemas.microsoft.com/office/drawing/2014/main" id="{3CB4C804-1C3F-4BAA-B6FD-1AC1583EB0E9}"/>
                  </a:ext>
                </a:extLst>
              </p:cNvPr>
              <p:cNvSpPr/>
              <p:nvPr/>
            </p:nvSpPr>
            <p:spPr>
              <a:xfrm>
                <a:off x="2140311" y="2609902"/>
                <a:ext cx="211756" cy="30156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17" name="グループ化 16">
                <a:extLst>
                  <a:ext uri="{FF2B5EF4-FFF2-40B4-BE49-F238E27FC236}">
                    <a16:creationId xmlns:a16="http://schemas.microsoft.com/office/drawing/2014/main" id="{ED4C82E2-542D-4E1C-8439-ABB97637D52C}"/>
                  </a:ext>
                </a:extLst>
              </p:cNvPr>
              <p:cNvGrpSpPr/>
              <p:nvPr/>
            </p:nvGrpSpPr>
            <p:grpSpPr>
              <a:xfrm>
                <a:off x="1451811" y="5625526"/>
                <a:ext cx="2089293" cy="433914"/>
                <a:chOff x="1451811" y="5625526"/>
                <a:chExt cx="2089293" cy="433914"/>
              </a:xfrm>
            </p:grpSpPr>
            <p:sp>
              <p:nvSpPr>
                <p:cNvPr id="7" name="楕円 6">
                  <a:extLst>
                    <a:ext uri="{FF2B5EF4-FFF2-40B4-BE49-F238E27FC236}">
                      <a16:creationId xmlns:a16="http://schemas.microsoft.com/office/drawing/2014/main" id="{9F36959B-4E27-478B-B84C-141B1AD837DE}"/>
                    </a:ext>
                  </a:extLst>
                </p:cNvPr>
                <p:cNvSpPr/>
                <p:nvPr/>
              </p:nvSpPr>
              <p:spPr>
                <a:xfrm>
                  <a:off x="1451811" y="5625526"/>
                  <a:ext cx="433914" cy="43391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4" name="楕円 13">
                  <a:extLst>
                    <a:ext uri="{FF2B5EF4-FFF2-40B4-BE49-F238E27FC236}">
                      <a16:creationId xmlns:a16="http://schemas.microsoft.com/office/drawing/2014/main" id="{68B84715-E2C8-467A-A7D8-F1EE0F3E78A0}"/>
                    </a:ext>
                  </a:extLst>
                </p:cNvPr>
                <p:cNvSpPr/>
                <p:nvPr/>
              </p:nvSpPr>
              <p:spPr>
                <a:xfrm>
                  <a:off x="3107190" y="5625526"/>
                  <a:ext cx="433914" cy="43391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4" name="正方形/長方形 23">
                <a:extLst>
                  <a:ext uri="{FF2B5EF4-FFF2-40B4-BE49-F238E27FC236}">
                    <a16:creationId xmlns:a16="http://schemas.microsoft.com/office/drawing/2014/main" id="{42ED9931-1C5A-4305-B2B8-50A8C5573EDA}"/>
                  </a:ext>
                </a:extLst>
              </p:cNvPr>
              <p:cNvSpPr/>
              <p:nvPr/>
            </p:nvSpPr>
            <p:spPr>
              <a:xfrm>
                <a:off x="1296448" y="5308604"/>
                <a:ext cx="2378075" cy="31692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2" name="グループ化 31">
              <a:extLst>
                <a:ext uri="{FF2B5EF4-FFF2-40B4-BE49-F238E27FC236}">
                  <a16:creationId xmlns:a16="http://schemas.microsoft.com/office/drawing/2014/main" id="{2E4B08A9-838E-46D1-9DA0-27D46942E411}"/>
                </a:ext>
              </a:extLst>
            </p:cNvPr>
            <p:cNvGrpSpPr/>
            <p:nvPr/>
          </p:nvGrpSpPr>
          <p:grpSpPr>
            <a:xfrm>
              <a:off x="7982916" y="2962579"/>
              <a:ext cx="1755034" cy="2646780"/>
              <a:chOff x="1296448" y="2609902"/>
              <a:chExt cx="2378075" cy="3449538"/>
            </a:xfrm>
          </p:grpSpPr>
          <p:sp>
            <p:nvSpPr>
              <p:cNvPr id="33" name="正方形/長方形 32">
                <a:extLst>
                  <a:ext uri="{FF2B5EF4-FFF2-40B4-BE49-F238E27FC236}">
                    <a16:creationId xmlns:a16="http://schemas.microsoft.com/office/drawing/2014/main" id="{0D3FD40C-B135-4299-9CA8-FA258541B0FE}"/>
                  </a:ext>
                </a:extLst>
              </p:cNvPr>
              <p:cNvSpPr/>
              <p:nvPr/>
            </p:nvSpPr>
            <p:spPr>
              <a:xfrm>
                <a:off x="2140311" y="2609902"/>
                <a:ext cx="211756" cy="301562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34" name="グループ化 33">
                <a:extLst>
                  <a:ext uri="{FF2B5EF4-FFF2-40B4-BE49-F238E27FC236}">
                    <a16:creationId xmlns:a16="http://schemas.microsoft.com/office/drawing/2014/main" id="{49208BF2-3766-4535-AF7C-75981A370838}"/>
                  </a:ext>
                </a:extLst>
              </p:cNvPr>
              <p:cNvGrpSpPr/>
              <p:nvPr/>
            </p:nvGrpSpPr>
            <p:grpSpPr>
              <a:xfrm>
                <a:off x="1451811" y="5625526"/>
                <a:ext cx="2089293" cy="433914"/>
                <a:chOff x="1451811" y="5625526"/>
                <a:chExt cx="2089293" cy="433914"/>
              </a:xfrm>
            </p:grpSpPr>
            <p:sp>
              <p:nvSpPr>
                <p:cNvPr id="36" name="楕円 35">
                  <a:extLst>
                    <a:ext uri="{FF2B5EF4-FFF2-40B4-BE49-F238E27FC236}">
                      <a16:creationId xmlns:a16="http://schemas.microsoft.com/office/drawing/2014/main" id="{0DAA6214-658A-4E20-85A9-803C920E7BE2}"/>
                    </a:ext>
                  </a:extLst>
                </p:cNvPr>
                <p:cNvSpPr/>
                <p:nvPr/>
              </p:nvSpPr>
              <p:spPr>
                <a:xfrm>
                  <a:off x="1451811" y="5625526"/>
                  <a:ext cx="433914" cy="43391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7" name="楕円 36">
                  <a:extLst>
                    <a:ext uri="{FF2B5EF4-FFF2-40B4-BE49-F238E27FC236}">
                      <a16:creationId xmlns:a16="http://schemas.microsoft.com/office/drawing/2014/main" id="{877AAAD6-5F31-4F08-9012-13E6BD143380}"/>
                    </a:ext>
                  </a:extLst>
                </p:cNvPr>
                <p:cNvSpPr/>
                <p:nvPr/>
              </p:nvSpPr>
              <p:spPr>
                <a:xfrm>
                  <a:off x="3107190" y="5625526"/>
                  <a:ext cx="433914" cy="43391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35" name="正方形/長方形 34">
                <a:extLst>
                  <a:ext uri="{FF2B5EF4-FFF2-40B4-BE49-F238E27FC236}">
                    <a16:creationId xmlns:a16="http://schemas.microsoft.com/office/drawing/2014/main" id="{970D1B15-212D-4AFC-8D76-A663B76236CB}"/>
                  </a:ext>
                </a:extLst>
              </p:cNvPr>
              <p:cNvSpPr/>
              <p:nvPr/>
            </p:nvSpPr>
            <p:spPr>
              <a:xfrm>
                <a:off x="1296448" y="5308604"/>
                <a:ext cx="2378075" cy="31692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>
              <a:extLst>
                <a:ext uri="{FF2B5EF4-FFF2-40B4-BE49-F238E27FC236}">
                  <a16:creationId xmlns:a16="http://schemas.microsoft.com/office/drawing/2014/main" id="{DA391C3C-EE67-44FF-BF5A-9D42DEE238AB}"/>
                </a:ext>
              </a:extLst>
            </p:cNvPr>
            <p:cNvGrpSpPr/>
            <p:nvPr/>
          </p:nvGrpSpPr>
          <p:grpSpPr>
            <a:xfrm>
              <a:off x="2872095" y="5600928"/>
              <a:ext cx="1075936" cy="880509"/>
              <a:chOff x="2156444" y="5866398"/>
              <a:chExt cx="1075936" cy="880509"/>
            </a:xfrm>
          </p:grpSpPr>
          <p:pic>
            <p:nvPicPr>
              <p:cNvPr id="45" name="図 44">
                <a:extLst>
                  <a:ext uri="{FF2B5EF4-FFF2-40B4-BE49-F238E27FC236}">
                    <a16:creationId xmlns:a16="http://schemas.microsoft.com/office/drawing/2014/main" id="{F1731928-E4B5-4DE5-9E03-7975A84D4F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711" b="63093"/>
              <a:stretch/>
            </p:blipFill>
            <p:spPr>
              <a:xfrm rot="16200000">
                <a:off x="2293625" y="5952268"/>
                <a:ext cx="418844" cy="247103"/>
              </a:xfrm>
              <a:prstGeom prst="rect">
                <a:avLst/>
              </a:prstGeom>
            </p:spPr>
          </p:pic>
          <p:sp>
            <p:nvSpPr>
              <p:cNvPr id="51" name="テキスト ボックス 50">
                <a:extLst>
                  <a:ext uri="{FF2B5EF4-FFF2-40B4-BE49-F238E27FC236}">
                    <a16:creationId xmlns:a16="http://schemas.microsoft.com/office/drawing/2014/main" id="{F3A32901-D542-4214-B462-F53B8C5F9219}"/>
                  </a:ext>
                </a:extLst>
              </p:cNvPr>
              <p:cNvSpPr txBox="1"/>
              <p:nvPr/>
            </p:nvSpPr>
            <p:spPr>
              <a:xfrm>
                <a:off x="2156444" y="6285242"/>
                <a:ext cx="1075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0 [cm]</a:t>
                </a:r>
                <a:endParaRPr kumimoji="1" lang="ja-JP" altLang="en-US" sz="2400" dirty="0"/>
              </a:p>
            </p:txBody>
          </p:sp>
        </p:grpSp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3F03F751-492D-4CAB-9FD6-75833A6D00F3}"/>
                </a:ext>
              </a:extLst>
            </p:cNvPr>
            <p:cNvGrpSpPr/>
            <p:nvPr/>
          </p:nvGrpSpPr>
          <p:grpSpPr>
            <a:xfrm>
              <a:off x="9169293" y="5600928"/>
              <a:ext cx="1058303" cy="880507"/>
              <a:chOff x="8442159" y="5866398"/>
              <a:chExt cx="1058303" cy="880507"/>
            </a:xfrm>
          </p:grpSpPr>
          <p:pic>
            <p:nvPicPr>
              <p:cNvPr id="48" name="図 47">
                <a:extLst>
                  <a:ext uri="{FF2B5EF4-FFF2-40B4-BE49-F238E27FC236}">
                    <a16:creationId xmlns:a16="http://schemas.microsoft.com/office/drawing/2014/main" id="{62D2AE9D-5FE1-4F41-B554-5011CFFB1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8711" b="63093"/>
              <a:stretch/>
            </p:blipFill>
            <p:spPr>
              <a:xfrm rot="16200000">
                <a:off x="8572378" y="5952268"/>
                <a:ext cx="418844" cy="247103"/>
              </a:xfrm>
              <a:prstGeom prst="rect">
                <a:avLst/>
              </a:prstGeom>
            </p:spPr>
          </p:pic>
          <p:sp>
            <p:nvSpPr>
              <p:cNvPr id="52" name="テキスト ボックス 51">
                <a:extLst>
                  <a:ext uri="{FF2B5EF4-FFF2-40B4-BE49-F238E27FC236}">
                    <a16:creationId xmlns:a16="http://schemas.microsoft.com/office/drawing/2014/main" id="{84B46551-A570-43A1-BBAB-4FC31B5DE2B1}"/>
                  </a:ext>
                </a:extLst>
              </p:cNvPr>
              <p:cNvSpPr txBox="1"/>
              <p:nvPr/>
            </p:nvSpPr>
            <p:spPr>
              <a:xfrm>
                <a:off x="8442159" y="6285240"/>
                <a:ext cx="1058303" cy="461665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x [cm]</a:t>
                </a:r>
              </a:p>
            </p:txBody>
          </p:sp>
        </p:grpSp>
        <p:sp>
          <p:nvSpPr>
            <p:cNvPr id="53" name="テキスト ボックス 52">
              <a:extLst>
                <a:ext uri="{FF2B5EF4-FFF2-40B4-BE49-F238E27FC236}">
                  <a16:creationId xmlns:a16="http://schemas.microsoft.com/office/drawing/2014/main" id="{3EFE4603-D3E9-4EB2-9FA8-15FD72915A5A}"/>
                </a:ext>
              </a:extLst>
            </p:cNvPr>
            <p:cNvSpPr txBox="1"/>
            <p:nvPr/>
          </p:nvSpPr>
          <p:spPr>
            <a:xfrm>
              <a:off x="10143069" y="5451410"/>
              <a:ext cx="56938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/>
                <a:t>x</a:t>
              </a:r>
              <a:r>
                <a:rPr kumimoji="1" lang="ja-JP" altLang="en-US" sz="2000" dirty="0"/>
                <a:t>軸</a:t>
              </a:r>
              <a:endParaRPr kumimoji="1" lang="en-US" altLang="ja-JP" sz="2000" dirty="0"/>
            </a:p>
          </p:txBody>
        </p:sp>
        <p:grpSp>
          <p:nvGrpSpPr>
            <p:cNvPr id="59" name="グループ化 58">
              <a:extLst>
                <a:ext uri="{FF2B5EF4-FFF2-40B4-BE49-F238E27FC236}">
                  <a16:creationId xmlns:a16="http://schemas.microsoft.com/office/drawing/2014/main" id="{FA07B779-D26E-4A64-8780-B6AFB326DEDE}"/>
                </a:ext>
              </a:extLst>
            </p:cNvPr>
            <p:cNvGrpSpPr/>
            <p:nvPr/>
          </p:nvGrpSpPr>
          <p:grpSpPr>
            <a:xfrm>
              <a:off x="4736311" y="2938986"/>
              <a:ext cx="1755034" cy="2646780"/>
              <a:chOff x="4932745" y="3142593"/>
              <a:chExt cx="1755034" cy="2646780"/>
            </a:xfrm>
            <a:solidFill>
              <a:srgbClr val="5B9BD5">
                <a:alpha val="40000"/>
              </a:srgbClr>
            </a:solidFill>
          </p:grpSpPr>
          <p:sp>
            <p:nvSpPr>
              <p:cNvPr id="60" name="正方形/長方形 59">
                <a:extLst>
                  <a:ext uri="{FF2B5EF4-FFF2-40B4-BE49-F238E27FC236}">
                    <a16:creationId xmlns:a16="http://schemas.microsoft.com/office/drawing/2014/main" id="{8898F435-4567-460F-A762-E813406FC91D}"/>
                  </a:ext>
                </a:extLst>
              </p:cNvPr>
              <p:cNvSpPr/>
              <p:nvPr/>
            </p:nvSpPr>
            <p:spPr>
              <a:xfrm rot="371269">
                <a:off x="5564284" y="3142593"/>
                <a:ext cx="156277" cy="23138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61" name="グループ化 60">
                <a:extLst>
                  <a:ext uri="{FF2B5EF4-FFF2-40B4-BE49-F238E27FC236}">
                    <a16:creationId xmlns:a16="http://schemas.microsoft.com/office/drawing/2014/main" id="{17FB7795-B472-41A3-8917-C54C02819C1E}"/>
                  </a:ext>
                </a:extLst>
              </p:cNvPr>
              <p:cNvGrpSpPr/>
              <p:nvPr/>
            </p:nvGrpSpPr>
            <p:grpSpPr>
              <a:xfrm>
                <a:off x="5047404" y="5456437"/>
                <a:ext cx="1541911" cy="332936"/>
                <a:chOff x="1451811" y="5625526"/>
                <a:chExt cx="2089293" cy="433914"/>
              </a:xfrm>
              <a:grpFill/>
            </p:grpSpPr>
            <p:sp>
              <p:nvSpPr>
                <p:cNvPr id="63" name="楕円 62">
                  <a:extLst>
                    <a:ext uri="{FF2B5EF4-FFF2-40B4-BE49-F238E27FC236}">
                      <a16:creationId xmlns:a16="http://schemas.microsoft.com/office/drawing/2014/main" id="{147442B5-005E-49AF-808E-7854403031E7}"/>
                    </a:ext>
                  </a:extLst>
                </p:cNvPr>
                <p:cNvSpPr/>
                <p:nvPr/>
              </p:nvSpPr>
              <p:spPr>
                <a:xfrm>
                  <a:off x="1451811" y="5625526"/>
                  <a:ext cx="433914" cy="4339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64" name="楕円 63">
                  <a:extLst>
                    <a:ext uri="{FF2B5EF4-FFF2-40B4-BE49-F238E27FC236}">
                      <a16:creationId xmlns:a16="http://schemas.microsoft.com/office/drawing/2014/main" id="{BD17C828-1493-4DDC-B388-DE18CC80CD09}"/>
                    </a:ext>
                  </a:extLst>
                </p:cNvPr>
                <p:cNvSpPr/>
                <p:nvPr/>
              </p:nvSpPr>
              <p:spPr>
                <a:xfrm>
                  <a:off x="3107190" y="5625526"/>
                  <a:ext cx="433914" cy="4339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B6ED4A21-A894-43AB-8ABE-BA3B1AFB3DF6}"/>
                  </a:ext>
                </a:extLst>
              </p:cNvPr>
              <p:cNvSpPr/>
              <p:nvPr/>
            </p:nvSpPr>
            <p:spPr>
              <a:xfrm>
                <a:off x="4932745" y="5213268"/>
                <a:ext cx="1755034" cy="2431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58" name="グループ化 57">
              <a:extLst>
                <a:ext uri="{FF2B5EF4-FFF2-40B4-BE49-F238E27FC236}">
                  <a16:creationId xmlns:a16="http://schemas.microsoft.com/office/drawing/2014/main" id="{8E330164-91A8-42EE-A523-A4D27BA12080}"/>
                </a:ext>
              </a:extLst>
            </p:cNvPr>
            <p:cNvGrpSpPr/>
            <p:nvPr/>
          </p:nvGrpSpPr>
          <p:grpSpPr>
            <a:xfrm>
              <a:off x="4834775" y="2954148"/>
              <a:ext cx="1755034" cy="2646780"/>
              <a:chOff x="4932745" y="3142593"/>
              <a:chExt cx="1755034" cy="2646780"/>
            </a:xfrm>
          </p:grpSpPr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4E432FE9-B1AE-47D3-9265-D40FCA880031}"/>
                  </a:ext>
                </a:extLst>
              </p:cNvPr>
              <p:cNvSpPr/>
              <p:nvPr/>
            </p:nvSpPr>
            <p:spPr>
              <a:xfrm rot="371269">
                <a:off x="5564284" y="3142593"/>
                <a:ext cx="156277" cy="23138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28" name="グループ化 27">
                <a:extLst>
                  <a:ext uri="{FF2B5EF4-FFF2-40B4-BE49-F238E27FC236}">
                    <a16:creationId xmlns:a16="http://schemas.microsoft.com/office/drawing/2014/main" id="{C5710874-4DE8-4190-BAC5-68C8FD918F57}"/>
                  </a:ext>
                </a:extLst>
              </p:cNvPr>
              <p:cNvGrpSpPr/>
              <p:nvPr/>
            </p:nvGrpSpPr>
            <p:grpSpPr>
              <a:xfrm>
                <a:off x="5047404" y="5456437"/>
                <a:ext cx="1541911" cy="332936"/>
                <a:chOff x="1451811" y="5625526"/>
                <a:chExt cx="2089293" cy="433914"/>
              </a:xfrm>
            </p:grpSpPr>
            <p:sp>
              <p:nvSpPr>
                <p:cNvPr id="30" name="楕円 29">
                  <a:extLst>
                    <a:ext uri="{FF2B5EF4-FFF2-40B4-BE49-F238E27FC236}">
                      <a16:creationId xmlns:a16="http://schemas.microsoft.com/office/drawing/2014/main" id="{CBDCEAD5-DC2E-471F-A590-EAB0F0AAD563}"/>
                    </a:ext>
                  </a:extLst>
                </p:cNvPr>
                <p:cNvSpPr/>
                <p:nvPr/>
              </p:nvSpPr>
              <p:spPr>
                <a:xfrm>
                  <a:off x="1451811" y="5625526"/>
                  <a:ext cx="433914" cy="43391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31" name="楕円 30">
                  <a:extLst>
                    <a:ext uri="{FF2B5EF4-FFF2-40B4-BE49-F238E27FC236}">
                      <a16:creationId xmlns:a16="http://schemas.microsoft.com/office/drawing/2014/main" id="{5CB3AD03-7501-40D9-9A00-5846E1AC0607}"/>
                    </a:ext>
                  </a:extLst>
                </p:cNvPr>
                <p:cNvSpPr/>
                <p:nvPr/>
              </p:nvSpPr>
              <p:spPr>
                <a:xfrm>
                  <a:off x="3107190" y="5625526"/>
                  <a:ext cx="433914" cy="43391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29" name="正方形/長方形 28">
                <a:extLst>
                  <a:ext uri="{FF2B5EF4-FFF2-40B4-BE49-F238E27FC236}">
                    <a16:creationId xmlns:a16="http://schemas.microsoft.com/office/drawing/2014/main" id="{DF4179E8-233C-44F9-8346-0D00DA332986}"/>
                  </a:ext>
                </a:extLst>
              </p:cNvPr>
              <p:cNvSpPr/>
              <p:nvPr/>
            </p:nvSpPr>
            <p:spPr>
              <a:xfrm>
                <a:off x="4932745" y="5213268"/>
                <a:ext cx="1755034" cy="2431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pic>
          <p:nvPicPr>
            <p:cNvPr id="75" name="図 74">
              <a:extLst>
                <a:ext uri="{FF2B5EF4-FFF2-40B4-BE49-F238E27FC236}">
                  <a16:creationId xmlns:a16="http://schemas.microsoft.com/office/drawing/2014/main" id="{53FAFE8C-34A6-4CFB-B1C9-910CE657F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60" b="58517"/>
            <a:stretch/>
          </p:blipFill>
          <p:spPr>
            <a:xfrm>
              <a:off x="3659173" y="3849462"/>
              <a:ext cx="646371" cy="523215"/>
            </a:xfrm>
            <a:prstGeom prst="rect">
              <a:avLst/>
            </a:prstGeom>
          </p:spPr>
        </p:pic>
        <p:pic>
          <p:nvPicPr>
            <p:cNvPr id="76" name="図 75">
              <a:extLst>
                <a:ext uri="{FF2B5EF4-FFF2-40B4-BE49-F238E27FC236}">
                  <a16:creationId xmlns:a16="http://schemas.microsoft.com/office/drawing/2014/main" id="{D083368F-B830-449C-8446-983A6411A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60" b="58517"/>
            <a:stretch/>
          </p:blipFill>
          <p:spPr>
            <a:xfrm>
              <a:off x="7152171" y="3849462"/>
              <a:ext cx="646371" cy="5232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303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618673" y="17283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参考文献</a:t>
            </a:r>
          </a:p>
        </p:txBody>
      </p:sp>
    </p:spTree>
    <p:extLst>
      <p:ext uri="{BB962C8B-B14F-4D97-AF65-F5344CB8AC3E}">
        <p14:creationId xmlns:p14="http://schemas.microsoft.com/office/powerpoint/2010/main" val="148371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964921" y="172835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まとめ</a:t>
            </a:r>
          </a:p>
        </p:txBody>
      </p: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8814E2EB-C820-4A00-A612-028222E67847}"/>
              </a:ext>
            </a:extLst>
          </p:cNvPr>
          <p:cNvGrpSpPr/>
          <p:nvPr/>
        </p:nvGrpSpPr>
        <p:grpSpPr>
          <a:xfrm>
            <a:off x="2699909" y="4177364"/>
            <a:ext cx="6222709" cy="2680636"/>
            <a:chOff x="2219018" y="3602909"/>
            <a:chExt cx="6734482" cy="2857500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AB3270BC-B899-4149-A384-705ED434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9018" y="3602909"/>
              <a:ext cx="2857500" cy="2857500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78699C98-647A-46CA-BE7F-C2B542633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9161" y="3602909"/>
              <a:ext cx="2857500" cy="2857500"/>
            </a:xfrm>
            <a:prstGeom prst="rect">
              <a:avLst/>
            </a:prstGeom>
          </p:spPr>
        </p:pic>
        <p:pic>
          <p:nvPicPr>
            <p:cNvPr id="15" name="図 14">
              <a:extLst>
                <a:ext uri="{FF2B5EF4-FFF2-40B4-BE49-F238E27FC236}">
                  <a16:creationId xmlns:a16="http://schemas.microsoft.com/office/drawing/2014/main" id="{58FF3EED-F876-4D82-AED3-66EF6FA6F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3602909"/>
              <a:ext cx="2857500" cy="2857500"/>
            </a:xfrm>
            <a:prstGeom prst="rect">
              <a:avLst/>
            </a:prstGeom>
          </p:spPr>
        </p:pic>
      </p:grpSp>
      <p:pic>
        <p:nvPicPr>
          <p:cNvPr id="22" name="図 21">
            <a:extLst>
              <a:ext uri="{FF2B5EF4-FFF2-40B4-BE49-F238E27FC236}">
                <a16:creationId xmlns:a16="http://schemas.microsoft.com/office/drawing/2014/main" id="{AA732F19-DB2C-4598-9A83-EE1DA36B79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28534" y="1441836"/>
            <a:ext cx="6134931" cy="3149265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3944DD9-5736-45E9-AFE8-C7B9AF7765AB}"/>
              </a:ext>
            </a:extLst>
          </p:cNvPr>
          <p:cNvSpPr txBox="1"/>
          <p:nvPr/>
        </p:nvSpPr>
        <p:spPr>
          <a:xfrm>
            <a:off x="3839434" y="1824598"/>
            <a:ext cx="45131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solidFill>
                  <a:srgbClr val="F04A6E"/>
                </a:solidFill>
                <a:latin typeface="Noto Sans CJK JP Black" panose="020B0A00000000000000" pitchFamily="34" charset="-128"/>
                <a:ea typeface="Noto Sans CJK JP Black" panose="020B0A00000000000000" pitchFamily="34" charset="-128"/>
              </a:rPr>
              <a:t>紆余曲折あったけど</a:t>
            </a:r>
            <a:endParaRPr kumimoji="1" lang="en-US" altLang="ja-JP" sz="3600" dirty="0">
              <a:solidFill>
                <a:srgbClr val="F04A6E"/>
              </a:solidFill>
              <a:latin typeface="Noto Sans CJK JP Black" panose="020B0A00000000000000" pitchFamily="34" charset="-128"/>
              <a:ea typeface="Noto Sans CJK JP Black" panose="020B0A00000000000000" pitchFamily="34" charset="-128"/>
            </a:endParaRPr>
          </a:p>
          <a:p>
            <a:r>
              <a:rPr kumimoji="1" lang="ja-JP" altLang="en-US" sz="3600" dirty="0">
                <a:solidFill>
                  <a:srgbClr val="F04A6E"/>
                </a:solidFill>
                <a:latin typeface="Noto Sans CJK JP Black" panose="020B0A00000000000000" pitchFamily="34" charset="-128"/>
                <a:ea typeface="Noto Sans CJK JP Black" panose="020B0A00000000000000" pitchFamily="34" charset="-128"/>
              </a:rPr>
              <a:t>位置と角度の制御が同時に出来た！！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1B9CBD29-5295-4861-8586-D266BAAED3B5}"/>
              </a:ext>
            </a:extLst>
          </p:cNvPr>
          <p:cNvGrpSpPr/>
          <p:nvPr/>
        </p:nvGrpSpPr>
        <p:grpSpPr>
          <a:xfrm>
            <a:off x="802496" y="3879121"/>
            <a:ext cx="1755034" cy="2646780"/>
            <a:chOff x="1296448" y="2609902"/>
            <a:chExt cx="2378075" cy="3449538"/>
          </a:xfrm>
        </p:grpSpPr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39D52FE9-85A3-46B8-BE0E-4635920DAA17}"/>
                </a:ext>
              </a:extLst>
            </p:cNvPr>
            <p:cNvSpPr/>
            <p:nvPr/>
          </p:nvSpPr>
          <p:spPr>
            <a:xfrm>
              <a:off x="2140311" y="2609902"/>
              <a:ext cx="211756" cy="301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7C5E44AA-528B-4A7A-81F8-B9E9AF697867}"/>
                </a:ext>
              </a:extLst>
            </p:cNvPr>
            <p:cNvGrpSpPr/>
            <p:nvPr/>
          </p:nvGrpSpPr>
          <p:grpSpPr>
            <a:xfrm>
              <a:off x="1451811" y="5625526"/>
              <a:ext cx="2089293" cy="433914"/>
              <a:chOff x="1451811" y="5625526"/>
              <a:chExt cx="2089293" cy="433914"/>
            </a:xfrm>
          </p:grpSpPr>
          <p:sp>
            <p:nvSpPr>
              <p:cNvPr id="28" name="楕円 27">
                <a:extLst>
                  <a:ext uri="{FF2B5EF4-FFF2-40B4-BE49-F238E27FC236}">
                    <a16:creationId xmlns:a16="http://schemas.microsoft.com/office/drawing/2014/main" id="{2F361404-BCCD-4240-8EAD-82987C708216}"/>
                  </a:ext>
                </a:extLst>
              </p:cNvPr>
              <p:cNvSpPr/>
              <p:nvPr/>
            </p:nvSpPr>
            <p:spPr>
              <a:xfrm>
                <a:off x="1451811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楕円 28">
                <a:extLst>
                  <a:ext uri="{FF2B5EF4-FFF2-40B4-BE49-F238E27FC236}">
                    <a16:creationId xmlns:a16="http://schemas.microsoft.com/office/drawing/2014/main" id="{4750D2BB-28F8-4463-A650-5430C82BEF90}"/>
                  </a:ext>
                </a:extLst>
              </p:cNvPr>
              <p:cNvSpPr/>
              <p:nvPr/>
            </p:nvSpPr>
            <p:spPr>
              <a:xfrm>
                <a:off x="3107190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9671F566-0653-4B57-88FE-FF19DB0AF265}"/>
                </a:ext>
              </a:extLst>
            </p:cNvPr>
            <p:cNvSpPr/>
            <p:nvPr/>
          </p:nvSpPr>
          <p:spPr>
            <a:xfrm>
              <a:off x="1296448" y="5308604"/>
              <a:ext cx="2378075" cy="316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6" name="図 35">
            <a:extLst>
              <a:ext uri="{FF2B5EF4-FFF2-40B4-BE49-F238E27FC236}">
                <a16:creationId xmlns:a16="http://schemas.microsoft.com/office/drawing/2014/main" id="{124DAF53-D797-45D6-80D7-93088D93F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639800" y="3879121"/>
            <a:ext cx="1749704" cy="26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4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3233678" y="170121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直列補償器の設計</a:t>
            </a: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FDDEFC1-3624-4EAE-941C-83BA33F73B39}"/>
              </a:ext>
            </a:extLst>
          </p:cNvPr>
          <p:cNvGrpSpPr/>
          <p:nvPr/>
        </p:nvGrpSpPr>
        <p:grpSpPr>
          <a:xfrm>
            <a:off x="2607432" y="1607540"/>
            <a:ext cx="6977136" cy="1842307"/>
            <a:chOff x="517698" y="1607540"/>
            <a:chExt cx="6977136" cy="18423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580E2018-5840-4FEF-83D8-B8813CE9148F}"/>
                    </a:ext>
                  </a:extLst>
                </p:cNvPr>
                <p:cNvSpPr txBox="1"/>
                <p:nvPr/>
              </p:nvSpPr>
              <p:spPr>
                <a:xfrm>
                  <a:off x="517698" y="1607540"/>
                  <a:ext cx="5814412" cy="81804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4430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−6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426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05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+35.07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−52.72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−1785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a14:m>
                  <a:r>
                    <a:rPr lang="ja-JP" altLang="en-US" sz="2800" b="0" dirty="0"/>
                    <a:t>　</a:t>
                  </a:r>
                  <a:endParaRPr lang="en-US" sz="2800" b="0" dirty="0"/>
                </a:p>
              </p:txBody>
            </p:sp>
          </mc:Choice>
          <mc:Fallback>
            <p:sp>
              <p:nvSpPr>
                <p:cNvPr id="13" name="テキスト ボックス 12">
                  <a:extLst>
                    <a:ext uri="{FF2B5EF4-FFF2-40B4-BE49-F238E27FC236}">
                      <a16:creationId xmlns:a16="http://schemas.microsoft.com/office/drawing/2014/main" id="{580E2018-5840-4FEF-83D8-B8813CE91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98" y="1607540"/>
                  <a:ext cx="5814412" cy="81804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4FED598F-1DE7-4E51-915A-4793312EC606}"/>
                    </a:ext>
                  </a:extLst>
                </p:cNvPr>
                <p:cNvSpPr txBox="1"/>
                <p:nvPr/>
              </p:nvSpPr>
              <p:spPr>
                <a:xfrm>
                  <a:off x="517698" y="2518117"/>
                  <a:ext cx="5832943" cy="9317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sub>
                      </m:sSub>
                    </m:oMath>
                  </a14:m>
                  <a:r>
                    <a:rPr lang="ja-JP" altLang="en-US" sz="2800" b="0" dirty="0"/>
                    <a:t>　</a:t>
                  </a:r>
                  <a:endParaRPr lang="en-US" sz="2800" b="0" dirty="0"/>
                </a:p>
              </p:txBody>
            </p:sp>
          </mc:Choice>
          <mc:Fallback>
            <p:sp>
              <p:nvSpPr>
                <p:cNvPr id="16" name="テキスト ボックス 15">
                  <a:extLst>
                    <a:ext uri="{FF2B5EF4-FFF2-40B4-BE49-F238E27FC236}">
                      <a16:creationId xmlns:a16="http://schemas.microsoft.com/office/drawing/2014/main" id="{4FED598F-1DE7-4E51-915A-4793312EC6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698" y="2518117"/>
                  <a:ext cx="5832943" cy="9317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ja-JP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7A55D5F8-21A2-43EE-9E69-C06CD2AE58FB}"/>
                </a:ext>
              </a:extLst>
            </p:cNvPr>
            <p:cNvSpPr txBox="1"/>
            <p:nvPr/>
          </p:nvSpPr>
          <p:spPr>
            <a:xfrm>
              <a:off x="5873877" y="281294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2800" dirty="0"/>
                <a:t>とする。</a:t>
              </a:r>
              <a:endParaRPr lang="en-US" sz="2800" dirty="0"/>
            </a:p>
          </p:txBody>
        </p: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451284FA-150C-4A3D-A84C-04D1FBA214AD}"/>
              </a:ext>
            </a:extLst>
          </p:cNvPr>
          <p:cNvSpPr txBox="1"/>
          <p:nvPr/>
        </p:nvSpPr>
        <p:spPr>
          <a:xfrm>
            <a:off x="6616601" y="5114113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このシステム全体の伝達関数は、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0970B0-BFF7-41F2-8092-A6462F96E162}"/>
                  </a:ext>
                </a:extLst>
              </p:cNvPr>
              <p:cNvSpPr txBox="1"/>
              <p:nvPr/>
            </p:nvSpPr>
            <p:spPr>
              <a:xfrm>
                <a:off x="7726840" y="5698441"/>
                <a:ext cx="2306081" cy="9894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テキスト ボックス 18">
                <a:extLst>
                  <a:ext uri="{FF2B5EF4-FFF2-40B4-BE49-F238E27FC236}">
                    <a16:creationId xmlns:a16="http://schemas.microsoft.com/office/drawing/2014/main" id="{D00970B0-BFF7-41F2-8092-A6462F96E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6840" y="5698441"/>
                <a:ext cx="2306081" cy="989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30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3233678" y="170121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直列補償器の設計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68BE8ECF-979C-43EE-BBA9-8F5050921B53}"/>
              </a:ext>
            </a:extLst>
          </p:cNvPr>
          <p:cNvSpPr txBox="1"/>
          <p:nvPr/>
        </p:nvSpPr>
        <p:spPr>
          <a:xfrm>
            <a:off x="1373330" y="16075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これの極は、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7E7B27D8-1453-446C-9B36-4144A06B392B}"/>
                  </a:ext>
                </a:extLst>
              </p:cNvPr>
              <p:cNvSpPr txBox="1"/>
              <p:nvPr/>
            </p:nvSpPr>
            <p:spPr>
              <a:xfrm>
                <a:off x="2234911" y="2265477"/>
                <a:ext cx="3046540" cy="1123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b="0" dirty="0"/>
                  <a:t> </a:t>
                </a:r>
              </a:p>
              <a:p>
                <a:endParaRPr lang="en-US" sz="11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54" name="テキスト ボックス 53">
                <a:extLst>
                  <a:ext uri="{FF2B5EF4-FFF2-40B4-BE49-F238E27FC236}">
                    <a16:creationId xmlns:a16="http://schemas.microsoft.com/office/drawing/2014/main" id="{7E7B27D8-1453-446C-9B36-4144A06B3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911" y="2265477"/>
                <a:ext cx="3046540" cy="11233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9B6E58A-A166-4F2D-8106-96B8F9890F35}"/>
              </a:ext>
            </a:extLst>
          </p:cNvPr>
          <p:cNvSpPr txBox="1"/>
          <p:nvPr/>
        </p:nvSpPr>
        <p:spPr>
          <a:xfrm>
            <a:off x="5335953" y="2865641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の解。</a:t>
            </a:r>
            <a:endParaRPr lang="en-US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F9F496D-934F-471B-88A0-EEBEB7B1C11C}"/>
              </a:ext>
            </a:extLst>
          </p:cNvPr>
          <p:cNvSpPr txBox="1"/>
          <p:nvPr/>
        </p:nvSpPr>
        <p:spPr>
          <a:xfrm>
            <a:off x="1373330" y="4217158"/>
            <a:ext cx="9187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これが任意に設定した極 </a:t>
            </a:r>
            <a:r>
              <a:rPr lang="en-US" altLang="ja-JP" sz="2800" dirty="0"/>
              <a:t>µ1~µ7 </a:t>
            </a:r>
            <a:r>
              <a:rPr lang="ja-JP" altLang="en-US" sz="2800" dirty="0"/>
              <a:t>と等しければよいので、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BE0F947-7B27-4EA9-9FBA-951F8829AB9F}"/>
                  </a:ext>
                </a:extLst>
              </p:cNvPr>
              <p:cNvSpPr txBox="1"/>
              <p:nvPr/>
            </p:nvSpPr>
            <p:spPr>
              <a:xfrm>
                <a:off x="2234911" y="4875095"/>
                <a:ext cx="8583760" cy="6403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nary>
                          <m:naryPr>
                            <m:chr m:val="∏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sz="2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ja-JP" sz="2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(=</m:t>
                        </m:r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(=0)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0" name="テキスト ボックス 9">
                <a:extLst>
                  <a:ext uri="{FF2B5EF4-FFF2-40B4-BE49-F238E27FC236}">
                    <a16:creationId xmlns:a16="http://schemas.microsoft.com/office/drawing/2014/main" id="{8BE0F947-7B27-4EA9-9FBA-951F8829A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911" y="4875095"/>
                <a:ext cx="8583760" cy="6403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06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3233678" y="170121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直列補償器の設計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72922F4-653C-4DAF-8F02-71F72D1DD12B}"/>
              </a:ext>
            </a:extLst>
          </p:cNvPr>
          <p:cNvSpPr txBox="1"/>
          <p:nvPr/>
        </p:nvSpPr>
        <p:spPr>
          <a:xfrm>
            <a:off x="5648146" y="29682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3A9DF828-C4E0-49E1-95D2-C1A10137FB4F}"/>
                  </a:ext>
                </a:extLst>
              </p:cNvPr>
              <p:cNvSpPr txBox="1"/>
              <p:nvPr/>
            </p:nvSpPr>
            <p:spPr>
              <a:xfrm>
                <a:off x="802866" y="1439122"/>
                <a:ext cx="10586268" cy="1689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+35.07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−52.72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+1785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4430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−64260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4" name="テキスト ボックス 73">
                <a:extLst>
                  <a:ext uri="{FF2B5EF4-FFF2-40B4-BE49-F238E27FC236}">
                    <a16:creationId xmlns:a16="http://schemas.microsoft.com/office/drawing/2014/main" id="{3A9DF828-C4E0-49E1-95D2-C1A10137F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66" y="1439122"/>
                <a:ext cx="10586268" cy="1689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テキスト ボックス 78">
            <a:extLst>
              <a:ext uri="{FF2B5EF4-FFF2-40B4-BE49-F238E27FC236}">
                <a16:creationId xmlns:a16="http://schemas.microsoft.com/office/drawing/2014/main" id="{A3BBE9A3-161B-4B94-AFA1-1EE7DE0C92A6}"/>
              </a:ext>
            </a:extLst>
          </p:cNvPr>
          <p:cNvSpPr txBox="1"/>
          <p:nvPr/>
        </p:nvSpPr>
        <p:spPr>
          <a:xfrm>
            <a:off x="8764864" y="558869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800" dirty="0"/>
              <a:t>これを解く。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53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A2D0B0B5-9716-44A8-8DFF-65442CB9725A}"/>
              </a:ext>
            </a:extLst>
          </p:cNvPr>
          <p:cNvGrpSpPr/>
          <p:nvPr/>
        </p:nvGrpSpPr>
        <p:grpSpPr>
          <a:xfrm>
            <a:off x="835073" y="4067976"/>
            <a:ext cx="288000" cy="2734331"/>
            <a:chOff x="2384473" y="2927834"/>
            <a:chExt cx="288000" cy="2734331"/>
          </a:xfrm>
        </p:grpSpPr>
        <p:sp>
          <p:nvSpPr>
            <p:cNvPr id="5" name="楕円 4">
              <a:extLst>
                <a:ext uri="{FF2B5EF4-FFF2-40B4-BE49-F238E27FC236}">
                  <a16:creationId xmlns:a16="http://schemas.microsoft.com/office/drawing/2014/main" id="{A7500C4C-86BF-4ECE-B2D8-723345767141}"/>
                </a:ext>
              </a:extLst>
            </p:cNvPr>
            <p:cNvSpPr/>
            <p:nvPr/>
          </p:nvSpPr>
          <p:spPr>
            <a:xfrm>
              <a:off x="2384473" y="2927834"/>
              <a:ext cx="288000" cy="288000"/>
            </a:xfrm>
            <a:prstGeom prst="ellipse">
              <a:avLst/>
            </a:prstGeom>
            <a:solidFill>
              <a:srgbClr val="F04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9242EAE0-1FF7-4341-9F5C-8131A65E72D0}"/>
                </a:ext>
              </a:extLst>
            </p:cNvPr>
            <p:cNvSpPr/>
            <p:nvPr/>
          </p:nvSpPr>
          <p:spPr>
            <a:xfrm>
              <a:off x="2384473" y="5374165"/>
              <a:ext cx="288000" cy="288000"/>
            </a:xfrm>
            <a:prstGeom prst="ellipse">
              <a:avLst/>
            </a:prstGeom>
            <a:solidFill>
              <a:srgbClr val="F04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楕円 6">
              <a:extLst>
                <a:ext uri="{FF2B5EF4-FFF2-40B4-BE49-F238E27FC236}">
                  <a16:creationId xmlns:a16="http://schemas.microsoft.com/office/drawing/2014/main" id="{969B02E1-E8E0-4285-B17C-4599E9E04DDE}"/>
                </a:ext>
              </a:extLst>
            </p:cNvPr>
            <p:cNvSpPr/>
            <p:nvPr/>
          </p:nvSpPr>
          <p:spPr>
            <a:xfrm>
              <a:off x="2384473" y="4150582"/>
              <a:ext cx="288000" cy="288000"/>
            </a:xfrm>
            <a:prstGeom prst="ellipse">
              <a:avLst/>
            </a:prstGeom>
            <a:solidFill>
              <a:srgbClr val="F04A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5CC8B5AA-27B3-4148-BAD4-BA932F516C2E}"/>
              </a:ext>
            </a:extLst>
          </p:cNvPr>
          <p:cNvGrpSpPr/>
          <p:nvPr/>
        </p:nvGrpSpPr>
        <p:grpSpPr>
          <a:xfrm>
            <a:off x="1653392" y="3828068"/>
            <a:ext cx="6426060" cy="1091021"/>
            <a:chOff x="1653391" y="3828071"/>
            <a:chExt cx="6426059" cy="1091022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8BE93AB-0672-4128-99BB-78A1F2640340}"/>
                </a:ext>
              </a:extLst>
            </p:cNvPr>
            <p:cNvSpPr txBox="1"/>
            <p:nvPr/>
          </p:nvSpPr>
          <p:spPr>
            <a:xfrm>
              <a:off x="2816472" y="4272762"/>
              <a:ext cx="52629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600" dirty="0">
                  <a:latin typeface="Noto Sans CJK JP Regular" panose="020B0500000000000000" pitchFamily="34" charset="-128"/>
                  <a:ea typeface="Noto Sans CJK JP Regular" panose="020B0500000000000000" pitchFamily="34" charset="-128"/>
                </a:rPr>
                <a:t>ゆっくり移動させよう！</a:t>
              </a:r>
              <a:endParaRPr kumimoji="1" lang="en-US" altLang="ja-JP" sz="3600" dirty="0">
                <a:latin typeface="Noto Sans CJK JP Regular" panose="020B0500000000000000" pitchFamily="34" charset="-128"/>
                <a:ea typeface="Noto Sans CJK JP Regular" panose="020B0500000000000000" pitchFamily="34" charset="-128"/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460F78D0-101D-4023-9CEF-4148213E9663}"/>
                </a:ext>
              </a:extLst>
            </p:cNvPr>
            <p:cNvSpPr txBox="1"/>
            <p:nvPr/>
          </p:nvSpPr>
          <p:spPr>
            <a:xfrm>
              <a:off x="1653391" y="3828071"/>
              <a:ext cx="41344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/>
                <a:t>どうやって移動させよう</a:t>
              </a:r>
            </a:p>
          </p:txBody>
        </p:sp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8651812-0147-4360-8D55-86E5D8D39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926"/>
            <a:stretch/>
          </p:blipFill>
          <p:spPr>
            <a:xfrm>
              <a:off x="1653391" y="4272760"/>
              <a:ext cx="1074162" cy="646331"/>
            </a:xfrm>
            <a:prstGeom prst="rect">
              <a:avLst/>
            </a:prstGeom>
          </p:spPr>
        </p:pic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911C0C7-A3B8-46AC-8F10-DDAE27B05E1B}"/>
              </a:ext>
            </a:extLst>
          </p:cNvPr>
          <p:cNvSpPr txBox="1"/>
          <p:nvPr/>
        </p:nvSpPr>
        <p:spPr>
          <a:xfrm>
            <a:off x="2816473" y="5878395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600" dirty="0">
                <a:latin typeface="Noto Sans CJK JP Regular" panose="020B0500000000000000" pitchFamily="34" charset="-128"/>
                <a:ea typeface="Noto Sans CJK JP Regular" panose="020B0500000000000000" pitchFamily="34" charset="-128"/>
              </a:rPr>
              <a:t>目標値を設定しよう！</a:t>
            </a:r>
            <a:endParaRPr kumimoji="1" lang="en-US" altLang="ja-JP" sz="3600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FD658D5-EA5A-4C6A-B6BA-84012B68D21D}"/>
              </a:ext>
            </a:extLst>
          </p:cNvPr>
          <p:cNvSpPr txBox="1"/>
          <p:nvPr/>
        </p:nvSpPr>
        <p:spPr>
          <a:xfrm>
            <a:off x="1556872" y="5358681"/>
            <a:ext cx="5929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決まった位置で台車を停止させたい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33DC1707-2526-4F2D-9311-24887D6B4C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26"/>
          <a:stretch/>
        </p:blipFill>
        <p:spPr>
          <a:xfrm>
            <a:off x="1653391" y="5878395"/>
            <a:ext cx="1074163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788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003B3B8A-1781-4979-A78E-35E37DF979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9" y="1699217"/>
            <a:ext cx="4820444" cy="400702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7B4056F-8AB8-4F99-AD73-2950889DF8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9" y="1699217"/>
            <a:ext cx="4820444" cy="4007024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964921" y="172835"/>
            <a:ext cx="2262158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極配置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49E11C2F-76A7-43BE-96B4-1B793A40AE3D}"/>
              </a:ext>
            </a:extLst>
          </p:cNvPr>
          <p:cNvGrpSpPr/>
          <p:nvPr/>
        </p:nvGrpSpPr>
        <p:grpSpPr>
          <a:xfrm>
            <a:off x="5702447" y="1956805"/>
            <a:ext cx="6569427" cy="1648432"/>
            <a:chOff x="5607853" y="2231069"/>
            <a:chExt cx="6569426" cy="1648431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5CAEE9FF-7AB7-466B-BFF5-7F5B2D9E76DF}"/>
                </a:ext>
              </a:extLst>
            </p:cNvPr>
            <p:cNvSpPr txBox="1"/>
            <p:nvPr/>
          </p:nvSpPr>
          <p:spPr>
            <a:xfrm>
              <a:off x="5734412" y="2231069"/>
              <a:ext cx="51331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/>
                <a:t>システムの伝達関数</a:t>
              </a:r>
              <a:r>
                <a:rPr kumimoji="1" lang="en-US" altLang="ja-JP" sz="3200" dirty="0">
                  <a:ea typeface="Noto Sans CJK JP Medium" panose="020B0600000000000000" pitchFamily="34" charset="-128"/>
                </a:rPr>
                <a:t>G(s) </a:t>
              </a:r>
              <a:r>
                <a:rPr kumimoji="1" lang="ja-JP" altLang="en-US" sz="3200" dirty="0">
                  <a:ea typeface="Noto Sans CJK JP Medium" panose="020B0600000000000000" pitchFamily="34" charset="-128"/>
                </a:rPr>
                <a:t>は</a:t>
              </a:r>
              <a:endParaRPr kumimoji="1" lang="en-US" altLang="ja-JP" sz="3200" dirty="0">
                <a:ea typeface="Noto Sans CJK JP Medium" panose="020B0600000000000000" pitchFamily="34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F744F1D5-82C6-4C02-8B85-22BD3053653F}"/>
                </a:ext>
              </a:extLst>
            </p:cNvPr>
            <p:cNvSpPr txBox="1"/>
            <p:nvPr/>
          </p:nvSpPr>
          <p:spPr>
            <a:xfrm>
              <a:off x="5607853" y="2988679"/>
              <a:ext cx="6569426" cy="890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kumimoji="1" lang="pt-BR" altLang="ja-JP" sz="2800" dirty="0"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                  4430 s^2 - 6.426e05</a:t>
              </a:r>
            </a:p>
            <a:p>
              <a:pPr>
                <a:lnSpc>
                  <a:spcPts val="2000"/>
                </a:lnSpc>
              </a:pPr>
              <a:r>
                <a:rPr kumimoji="1" lang="pt-BR" altLang="ja-JP" sz="2800" dirty="0"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         ------------------------------------</a:t>
              </a:r>
            </a:p>
            <a:p>
              <a:pPr>
                <a:lnSpc>
                  <a:spcPts val="2000"/>
                </a:lnSpc>
              </a:pPr>
              <a:r>
                <a:rPr kumimoji="1" lang="pt-BR" altLang="ja-JP" sz="2800" dirty="0"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  s(s^3 + 35.07 s^2 - 52.72 s^1 – 1785)</a:t>
              </a:r>
              <a:endParaRPr kumimoji="1" lang="en-US" altLang="ja-JP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endParaRPr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4D6D75F-6084-4FD9-ADA5-86979549354D}"/>
              </a:ext>
            </a:extLst>
          </p:cNvPr>
          <p:cNvSpPr txBox="1"/>
          <p:nvPr/>
        </p:nvSpPr>
        <p:spPr>
          <a:xfrm>
            <a:off x="6428936" y="254157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dirty="0">
              <a:latin typeface="Noto Sans CJK JP Bold" panose="020B0800000000000000" pitchFamily="34" charset="-128"/>
              <a:ea typeface="Noto Sans CJK JP Bold" panose="020B0800000000000000" pitchFamily="34" charset="-128"/>
            </a:endParaRP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B09215ED-E588-4F99-9C4B-70D57B1779CA}"/>
              </a:ext>
            </a:extLst>
          </p:cNvPr>
          <p:cNvSpPr txBox="1"/>
          <p:nvPr/>
        </p:nvSpPr>
        <p:spPr>
          <a:xfrm>
            <a:off x="1019669" y="5940633"/>
            <a:ext cx="1962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C</a:t>
            </a:r>
            <a:r>
              <a:rPr kumimoji="1" lang="en-US" altLang="ja-JP" sz="2800" baseline="-25000" dirty="0"/>
              <a:t>2</a:t>
            </a:r>
            <a:r>
              <a:rPr kumimoji="1" lang="en-US" altLang="ja-JP" sz="2800" dirty="0"/>
              <a:t>(s)G(s) =</a:t>
            </a:r>
            <a:endParaRPr kumimoji="1" lang="ja-JP" altLang="en-US" sz="2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0D59A65-B6EB-4F25-947C-A9362452467F}"/>
              </a:ext>
            </a:extLst>
          </p:cNvPr>
          <p:cNvSpPr txBox="1"/>
          <p:nvPr/>
        </p:nvSpPr>
        <p:spPr>
          <a:xfrm>
            <a:off x="3011039" y="5964830"/>
            <a:ext cx="8408071" cy="597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00"/>
              </a:lnSpc>
            </a:pPr>
            <a:r>
              <a:rPr kumimoji="1" lang="pt-BR" altLang="ja-JP" sz="1400" dirty="0"/>
              <a:t> -3.415e05 s^6 - 1.482e07 s^5 - 5.409e07 s^4 + 2.007e09 s^3 + 1.48e10 s^2 + 2.074e10 s + 3.352e10</a:t>
            </a:r>
          </a:p>
          <a:p>
            <a:pPr>
              <a:lnSpc>
                <a:spcPts val="1300"/>
              </a:lnSpc>
            </a:pPr>
            <a:r>
              <a:rPr kumimoji="1" lang="pt-BR" altLang="ja-JP" sz="1400" dirty="0"/>
              <a:t>                ----------------------------------------------------------------</a:t>
            </a:r>
          </a:p>
          <a:p>
            <a:pPr>
              <a:lnSpc>
                <a:spcPts val="1300"/>
              </a:lnSpc>
            </a:pPr>
            <a:r>
              <a:rPr kumimoji="1" lang="pt-BR" altLang="ja-JP" sz="1400" dirty="0"/>
              <a:t>  s^9 + 135 s^8 + 8070 s^7 + 6.218e05 s^6 + 2.106e07 s^5 + 1.462e08 s^4 - 1.103e09 s^3 - 9.116e09 s^2</a:t>
            </a:r>
            <a:endParaRPr kumimoji="1" lang="ja-JP" altLang="en-US" sz="14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06E61EE5-9A5B-41FF-978E-8B482261C45C}"/>
              </a:ext>
            </a:extLst>
          </p:cNvPr>
          <p:cNvSpPr txBox="1"/>
          <p:nvPr/>
        </p:nvSpPr>
        <p:spPr>
          <a:xfrm>
            <a:off x="2823290" y="5879079"/>
            <a:ext cx="340158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600" dirty="0"/>
              <a:t>(</a:t>
            </a:r>
            <a:endParaRPr kumimoji="1" lang="ja-JP" altLang="en-US" sz="20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1C37B80E-8A30-4BC9-BC8A-BD8D4DDAADB4}"/>
              </a:ext>
            </a:extLst>
          </p:cNvPr>
          <p:cNvSpPr txBox="1"/>
          <p:nvPr/>
        </p:nvSpPr>
        <p:spPr>
          <a:xfrm>
            <a:off x="11244851" y="5879078"/>
            <a:ext cx="340158" cy="646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600"/>
            </a:lvl1pPr>
          </a:lstStyle>
          <a:p>
            <a:r>
              <a:rPr lang="en-US" altLang="ja-JP" dirty="0"/>
              <a:t>)</a:t>
            </a:r>
            <a:endParaRPr lang="ja-JP" altLang="en-US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6624B24-9910-400D-B454-9D4C7B428119}"/>
              </a:ext>
            </a:extLst>
          </p:cNvPr>
          <p:cNvGrpSpPr/>
          <p:nvPr/>
        </p:nvGrpSpPr>
        <p:grpSpPr>
          <a:xfrm>
            <a:off x="5640650" y="3778070"/>
            <a:ext cx="6379471" cy="1554897"/>
            <a:chOff x="5546058" y="4052335"/>
            <a:chExt cx="6379473" cy="1554898"/>
          </a:xfrm>
        </p:grpSpPr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583A6CB-A43F-4320-A87B-8BCFE613CEA5}"/>
                </a:ext>
              </a:extLst>
            </p:cNvPr>
            <p:cNvSpPr txBox="1"/>
            <p:nvPr/>
          </p:nvSpPr>
          <p:spPr>
            <a:xfrm>
              <a:off x="5734411" y="4052335"/>
              <a:ext cx="6191120" cy="1083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2800">
                  <a:latin typeface="Noto Sans CJK JP Bold" panose="020B0800000000000000" pitchFamily="34" charset="-128"/>
                  <a:ea typeface="Noto Sans CJK JP Bold" panose="020B0800000000000000" pitchFamily="34" charset="-128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ja-JP" altLang="en-US" dirty="0"/>
                <a:t>移動時の直列補償器</a:t>
              </a:r>
              <a:r>
                <a:rPr lang="en-US" altLang="ja-JP" dirty="0"/>
                <a:t>C</a:t>
              </a:r>
              <a:r>
                <a:rPr lang="en-US" altLang="ja-JP" baseline="-25000" dirty="0"/>
                <a:t>2</a:t>
              </a:r>
              <a:r>
                <a:rPr lang="en-US" altLang="ja-JP" dirty="0"/>
                <a:t>(s) </a:t>
              </a:r>
              <a:r>
                <a:rPr lang="ja-JP" altLang="en-US" dirty="0"/>
                <a:t>を設計して</a:t>
              </a:r>
              <a:endParaRPr lang="en-US" altLang="ja-JP" dirty="0"/>
            </a:p>
            <a:p>
              <a:pPr>
                <a:lnSpc>
                  <a:spcPts val="4000"/>
                </a:lnSpc>
              </a:pPr>
              <a:r>
                <a:rPr lang="ja-JP" altLang="en-US" dirty="0"/>
                <a:t>根軌跡を見てみた</a:t>
              </a:r>
              <a:endParaRPr lang="en-US" altLang="ja-JP" dirty="0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ED7C137-73D2-42F0-9D9E-3E095AF72954}"/>
                </a:ext>
              </a:extLst>
            </p:cNvPr>
            <p:cNvSpPr txBox="1"/>
            <p:nvPr/>
          </p:nvSpPr>
          <p:spPr>
            <a:xfrm>
              <a:off x="5546058" y="5084013"/>
              <a:ext cx="6032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2800">
                  <a:latin typeface="Noto Sans CJK JP Bold" panose="020B0800000000000000" pitchFamily="34" charset="-128"/>
                  <a:ea typeface="Noto Sans CJK JP Bold" panose="020B0800000000000000" pitchFamily="34" charset="-128"/>
                </a:defRPr>
              </a:lvl1pPr>
            </a:lstStyle>
            <a:p>
              <a:r>
                <a:rPr lang="ja-JP" altLang="en-US" dirty="0"/>
                <a:t>（例）閉ループの極 </a:t>
              </a:r>
              <a:r>
                <a:rPr lang="en-US" altLang="ja-JP" dirty="0"/>
                <a:t>[-11,-12,…-17]</a:t>
              </a:r>
            </a:p>
          </p:txBody>
        </p:sp>
      </p:grp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9E62EDB-B911-4FD4-BEAE-8FFEA0B4BABE}"/>
              </a:ext>
            </a:extLst>
          </p:cNvPr>
          <p:cNvSpPr txBox="1"/>
          <p:nvPr/>
        </p:nvSpPr>
        <p:spPr>
          <a:xfrm>
            <a:off x="5829003" y="3778070"/>
            <a:ext cx="53624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ゲイン余裕 </a:t>
            </a:r>
            <a:r>
              <a:rPr kumimoji="1" lang="en-US" altLang="ja-JP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= 0.456 [</a:t>
            </a:r>
            <a:r>
              <a:rPr kumimoji="1" lang="en-US" altLang="ja-JP" sz="2400" dirty="0" err="1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db</a:t>
            </a:r>
            <a:r>
              <a:rPr kumimoji="1" lang="en-US" altLang="ja-JP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]</a:t>
            </a:r>
          </a:p>
          <a:p>
            <a:r>
              <a:rPr kumimoji="1" lang="ja-JP" altLang="en-US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位相余裕     </a:t>
            </a:r>
            <a:r>
              <a:rPr kumimoji="1" lang="en-US" altLang="ja-JP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= 2.825 [deg]</a:t>
            </a:r>
          </a:p>
          <a:p>
            <a:r>
              <a:rPr kumimoji="1" lang="ja-JP" altLang="en-US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位相交差角周波数 </a:t>
            </a:r>
            <a:r>
              <a:rPr kumimoji="1" lang="en-US" altLang="ja-JP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= 17.726 [rad/s]</a:t>
            </a:r>
          </a:p>
          <a:p>
            <a:r>
              <a:rPr kumimoji="1" lang="ja-JP" altLang="en-US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ゲイン交差各周波数 </a:t>
            </a:r>
            <a:r>
              <a:rPr kumimoji="1" lang="en-US" altLang="ja-JP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= 11.321 [rad/s]</a:t>
            </a:r>
          </a:p>
        </p:txBody>
      </p:sp>
    </p:spTree>
    <p:extLst>
      <p:ext uri="{BB962C8B-B14F-4D97-AF65-F5344CB8AC3E}">
        <p14:creationId xmlns:p14="http://schemas.microsoft.com/office/powerpoint/2010/main" val="2907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34B474-3417-41D1-9582-18671A94FC61}"/>
              </a:ext>
            </a:extLst>
          </p:cNvPr>
          <p:cNvSpPr/>
          <p:nvPr/>
        </p:nvSpPr>
        <p:spPr>
          <a:xfrm>
            <a:off x="2" y="1"/>
            <a:ext cx="12191999" cy="5949001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2925902" y="2974206"/>
            <a:ext cx="63401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dirty="0">
                <a:solidFill>
                  <a:schemeClr val="bg1"/>
                </a:solidFill>
                <a:latin typeface="Noto Sans CJK JP Black" panose="020B0A00000000000000" pitchFamily="34" charset="-128"/>
                <a:ea typeface="Noto Sans CJK JP Black" panose="020B0A00000000000000" pitchFamily="34" charset="-128"/>
              </a:rPr>
              <a:t>倒立振子ロボット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7DA9831-0D48-4458-8D9B-7E13CEAB2E2F}"/>
              </a:ext>
            </a:extLst>
          </p:cNvPr>
          <p:cNvSpPr txBox="1"/>
          <p:nvPr/>
        </p:nvSpPr>
        <p:spPr>
          <a:xfrm>
            <a:off x="5645218" y="297420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DCF45EF-2259-4F3C-8427-76A30E412EB9}"/>
              </a:ext>
            </a:extLst>
          </p:cNvPr>
          <p:cNvSpPr txBox="1"/>
          <p:nvPr/>
        </p:nvSpPr>
        <p:spPr>
          <a:xfrm>
            <a:off x="2925902" y="1958544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000" dirty="0">
                <a:solidFill>
                  <a:schemeClr val="bg1"/>
                </a:solidFill>
                <a:latin typeface="Noto Sans CJK JP Black" panose="020B0A00000000000000" pitchFamily="34" charset="-128"/>
                <a:ea typeface="Noto Sans CJK JP Black" panose="020B0A00000000000000" pitchFamily="34" charset="-128"/>
              </a:rPr>
              <a:t>止まれ！</a:t>
            </a:r>
            <a:endParaRPr kumimoji="1" lang="ja-JP" altLang="en-US" sz="6000" dirty="0">
              <a:latin typeface="Noto Sans CJK JP Black" panose="020B0A00000000000000" pitchFamily="34" charset="-128"/>
              <a:ea typeface="Noto Sans CJK JP Black" panose="020B0A00000000000000" pitchFamily="34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D66C12D-2B3A-4188-9CFA-73C8309584E3}"/>
              </a:ext>
            </a:extLst>
          </p:cNvPr>
          <p:cNvSpPr txBox="1"/>
          <p:nvPr/>
        </p:nvSpPr>
        <p:spPr>
          <a:xfrm>
            <a:off x="10593900" y="6066613"/>
            <a:ext cx="13756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Q1</a:t>
            </a:r>
            <a:r>
              <a:rPr kumimoji="1" lang="ja-JP" altLang="en-US" sz="40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班</a:t>
            </a:r>
          </a:p>
        </p:txBody>
      </p:sp>
    </p:spTree>
    <p:extLst>
      <p:ext uri="{BB962C8B-B14F-4D97-AF65-F5344CB8AC3E}">
        <p14:creationId xmlns:p14="http://schemas.microsoft.com/office/powerpoint/2010/main" val="3796976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EB01F16-8305-4909-B37E-E633C1D6C5D9}"/>
              </a:ext>
            </a:extLst>
          </p:cNvPr>
          <p:cNvSpPr/>
          <p:nvPr/>
        </p:nvSpPr>
        <p:spPr>
          <a:xfrm>
            <a:off x="2" y="2"/>
            <a:ext cx="12191999" cy="497620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64BA811-86BC-4D9E-9456-A6FF5F8FCE27}"/>
              </a:ext>
            </a:extLst>
          </p:cNvPr>
          <p:cNvGrpSpPr/>
          <p:nvPr/>
        </p:nvGrpSpPr>
        <p:grpSpPr>
          <a:xfrm>
            <a:off x="2925902" y="1627894"/>
            <a:ext cx="6340197" cy="2031325"/>
            <a:chOff x="2925902" y="241632"/>
            <a:chExt cx="6340197" cy="2031325"/>
          </a:xfrm>
        </p:grpSpPr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C0E6366E-9D6E-4A10-BC16-9B632D657C67}"/>
                </a:ext>
              </a:extLst>
            </p:cNvPr>
            <p:cNvSpPr txBox="1"/>
            <p:nvPr/>
          </p:nvSpPr>
          <p:spPr>
            <a:xfrm>
              <a:off x="2925902" y="1257294"/>
              <a:ext cx="63401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6000" dirty="0">
                  <a:solidFill>
                    <a:schemeClr val="bg1"/>
                  </a:solidFill>
                  <a:latin typeface="Noto Sans CJK JP Black" panose="020B0A00000000000000" pitchFamily="34" charset="-128"/>
                  <a:ea typeface="Noto Sans CJK JP Black" panose="020B0A00000000000000" pitchFamily="34" charset="-128"/>
                </a:rPr>
                <a:t>倒立振子ロボット</a:t>
              </a: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4031B856-8A5E-4EF2-B9E5-D03856425DA0}"/>
                </a:ext>
              </a:extLst>
            </p:cNvPr>
            <p:cNvSpPr txBox="1"/>
            <p:nvPr/>
          </p:nvSpPr>
          <p:spPr>
            <a:xfrm>
              <a:off x="2925902" y="241632"/>
              <a:ext cx="326243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6000" dirty="0">
                  <a:solidFill>
                    <a:schemeClr val="bg1"/>
                  </a:solidFill>
                  <a:latin typeface="Noto Sans CJK JP Black" panose="020B0A00000000000000" pitchFamily="34" charset="-128"/>
                  <a:ea typeface="Noto Sans CJK JP Black" panose="020B0A00000000000000" pitchFamily="34" charset="-128"/>
                </a:rPr>
                <a:t>止まれ！</a:t>
              </a:r>
              <a:endParaRPr kumimoji="1" lang="ja-JP" altLang="en-US" sz="6000" dirty="0">
                <a:latin typeface="Noto Sans CJK JP Black" panose="020B0A00000000000000" pitchFamily="34" charset="-128"/>
                <a:ea typeface="Noto Sans CJK JP Black" panose="020B0A00000000000000" pitchFamily="34" charset="-128"/>
              </a:endParaRPr>
            </a:p>
          </p:txBody>
        </p:sp>
      </p:grpSp>
      <p:grpSp>
        <p:nvGrpSpPr>
          <p:cNvPr id="110" name="グループ化 109">
            <a:extLst>
              <a:ext uri="{FF2B5EF4-FFF2-40B4-BE49-F238E27FC236}">
                <a16:creationId xmlns:a16="http://schemas.microsoft.com/office/drawing/2014/main" id="{A1A0302A-79BD-4446-AB9B-DE97B1DFE19E}"/>
              </a:ext>
            </a:extLst>
          </p:cNvPr>
          <p:cNvGrpSpPr/>
          <p:nvPr/>
        </p:nvGrpSpPr>
        <p:grpSpPr>
          <a:xfrm>
            <a:off x="6364176" y="5127011"/>
            <a:ext cx="5685431" cy="1545431"/>
            <a:chOff x="6364176" y="5304505"/>
            <a:chExt cx="5685431" cy="1545431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19B9C809-5E99-49F5-A815-81CF988AD311}"/>
                </a:ext>
              </a:extLst>
            </p:cNvPr>
            <p:cNvSpPr txBox="1"/>
            <p:nvPr/>
          </p:nvSpPr>
          <p:spPr>
            <a:xfrm>
              <a:off x="9165369" y="6234397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17C1124</a:t>
              </a:r>
              <a:r>
                <a:rPr kumimoji="1" lang="ja-JP" altLang="en-US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松本康希</a:t>
              </a: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9B7C0608-83C2-4848-A12C-8484043D48C4}"/>
                </a:ext>
              </a:extLst>
            </p:cNvPr>
            <p:cNvSpPr txBox="1"/>
            <p:nvPr/>
          </p:nvSpPr>
          <p:spPr>
            <a:xfrm>
              <a:off x="6364177" y="5708285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17C1079</a:t>
              </a:r>
              <a:r>
                <a:rPr kumimoji="1" lang="ja-JP" altLang="en-US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須田京輔</a:t>
              </a: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AA436A13-9BC4-4645-BD7C-FD6C5DDEA41B}"/>
                </a:ext>
              </a:extLst>
            </p:cNvPr>
            <p:cNvSpPr txBox="1"/>
            <p:nvPr/>
          </p:nvSpPr>
          <p:spPr>
            <a:xfrm>
              <a:off x="9165369" y="5708285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17C1108</a:t>
              </a:r>
              <a:r>
                <a:rPr kumimoji="1" lang="ja-JP" altLang="en-US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長坂拓海</a:t>
              </a:r>
            </a:p>
          </p:txBody>
        </p:sp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1DD819D3-739D-44F1-A1DC-D0CA05DE924B}"/>
                </a:ext>
              </a:extLst>
            </p:cNvPr>
            <p:cNvSpPr txBox="1"/>
            <p:nvPr/>
          </p:nvSpPr>
          <p:spPr>
            <a:xfrm>
              <a:off x="6364176" y="6235871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17C1084</a:t>
              </a:r>
              <a:r>
                <a:rPr kumimoji="1" lang="ja-JP" altLang="en-US" sz="2400" dirty="0">
                  <a:solidFill>
                    <a:schemeClr val="bg1"/>
                  </a:solidFill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高洲幹太</a:t>
              </a:r>
            </a:p>
          </p:txBody>
        </p:sp>
        <p:sp>
          <p:nvSpPr>
            <p:cNvPr id="24" name="テキスト ボックス 23">
              <a:extLst>
                <a:ext uri="{FF2B5EF4-FFF2-40B4-BE49-F238E27FC236}">
                  <a16:creationId xmlns:a16="http://schemas.microsoft.com/office/drawing/2014/main" id="{8B10F2FA-2FF1-4591-B165-518C74C3C482}"/>
                </a:ext>
              </a:extLst>
            </p:cNvPr>
            <p:cNvSpPr txBox="1"/>
            <p:nvPr/>
          </p:nvSpPr>
          <p:spPr>
            <a:xfrm>
              <a:off x="9317769" y="6386797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17C1124</a:t>
              </a:r>
              <a:r>
                <a:rPr kumimoji="1" lang="ja-JP" altLang="en-US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松本康希</a:t>
              </a:r>
            </a:p>
          </p:txBody>
        </p:sp>
        <p:sp>
          <p:nvSpPr>
            <p:cNvPr id="25" name="テキスト ボックス 24">
              <a:extLst>
                <a:ext uri="{FF2B5EF4-FFF2-40B4-BE49-F238E27FC236}">
                  <a16:creationId xmlns:a16="http://schemas.microsoft.com/office/drawing/2014/main" id="{E7B1C420-ECC3-463A-B728-418C33C8EDCA}"/>
                </a:ext>
              </a:extLst>
            </p:cNvPr>
            <p:cNvSpPr txBox="1"/>
            <p:nvPr/>
          </p:nvSpPr>
          <p:spPr>
            <a:xfrm>
              <a:off x="6516577" y="5860685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17C1079</a:t>
              </a:r>
              <a:r>
                <a:rPr kumimoji="1" lang="ja-JP" altLang="en-US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須田京輔</a:t>
              </a:r>
            </a:p>
          </p:txBody>
        </p:sp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9D0879DE-CCBF-4FE6-928B-7B99014F7B89}"/>
                </a:ext>
              </a:extLst>
            </p:cNvPr>
            <p:cNvSpPr txBox="1"/>
            <p:nvPr/>
          </p:nvSpPr>
          <p:spPr>
            <a:xfrm>
              <a:off x="9317769" y="5860685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17C1108</a:t>
              </a:r>
              <a:r>
                <a:rPr kumimoji="1" lang="ja-JP" altLang="en-US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長坂拓海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0A38D589-F20A-42BA-A6A0-465B6759F440}"/>
                </a:ext>
              </a:extLst>
            </p:cNvPr>
            <p:cNvSpPr txBox="1"/>
            <p:nvPr/>
          </p:nvSpPr>
          <p:spPr>
            <a:xfrm>
              <a:off x="6516576" y="6388271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17C1084</a:t>
              </a:r>
              <a:r>
                <a:rPr kumimoji="1" lang="ja-JP" altLang="en-US" sz="24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 高洲幹太</a:t>
              </a:r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CA0DD11B-184D-4CFD-84BC-78479FF920F2}"/>
                </a:ext>
              </a:extLst>
            </p:cNvPr>
            <p:cNvSpPr txBox="1"/>
            <p:nvPr/>
          </p:nvSpPr>
          <p:spPr>
            <a:xfrm>
              <a:off x="6516576" y="5304505"/>
              <a:ext cx="10198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Q1</a:t>
              </a:r>
              <a:r>
                <a:rPr kumimoji="1" lang="ja-JP" altLang="en-US" sz="2800" dirty="0">
                  <a:latin typeface="Noto Sans CJK JP Medium" panose="020B0600000000000000" pitchFamily="34" charset="-128"/>
                  <a:ea typeface="Noto Sans CJK JP Medium" panose="020B0600000000000000" pitchFamily="34" charset="-128"/>
                </a:rPr>
                <a:t>班</a:t>
              </a:r>
            </a:p>
          </p:txBody>
        </p:sp>
      </p:grpSp>
      <p:grpSp>
        <p:nvGrpSpPr>
          <p:cNvPr id="111" name="グループ化 110">
            <a:extLst>
              <a:ext uri="{FF2B5EF4-FFF2-40B4-BE49-F238E27FC236}">
                <a16:creationId xmlns:a16="http://schemas.microsoft.com/office/drawing/2014/main" id="{D678592B-14D5-4F4A-85DA-A936762ED422}"/>
              </a:ext>
            </a:extLst>
          </p:cNvPr>
          <p:cNvGrpSpPr/>
          <p:nvPr/>
        </p:nvGrpSpPr>
        <p:grpSpPr>
          <a:xfrm>
            <a:off x="739517" y="5238665"/>
            <a:ext cx="4372770" cy="1350715"/>
            <a:chOff x="739517" y="5350769"/>
            <a:chExt cx="4372770" cy="1350715"/>
          </a:xfrm>
        </p:grpSpPr>
        <p:grpSp>
          <p:nvGrpSpPr>
            <p:cNvPr id="77" name="グループ化 76">
              <a:extLst>
                <a:ext uri="{FF2B5EF4-FFF2-40B4-BE49-F238E27FC236}">
                  <a16:creationId xmlns:a16="http://schemas.microsoft.com/office/drawing/2014/main" id="{55649229-DBC7-437C-B8CF-9C4A7F76EEC8}"/>
                </a:ext>
              </a:extLst>
            </p:cNvPr>
            <p:cNvGrpSpPr/>
            <p:nvPr/>
          </p:nvGrpSpPr>
          <p:grpSpPr>
            <a:xfrm>
              <a:off x="2319511" y="5351623"/>
              <a:ext cx="890535" cy="1343022"/>
              <a:chOff x="4932745" y="3142593"/>
              <a:chExt cx="1755034" cy="2646780"/>
            </a:xfrm>
            <a:solidFill>
              <a:srgbClr val="5B9BD5">
                <a:alpha val="30196"/>
              </a:srgbClr>
            </a:solidFill>
          </p:grpSpPr>
          <p:sp>
            <p:nvSpPr>
              <p:cNvPr id="105" name="正方形/長方形 104">
                <a:extLst>
                  <a:ext uri="{FF2B5EF4-FFF2-40B4-BE49-F238E27FC236}">
                    <a16:creationId xmlns:a16="http://schemas.microsoft.com/office/drawing/2014/main" id="{AE61A230-AB86-4C7D-B41F-F9F7C012EE2F}"/>
                  </a:ext>
                </a:extLst>
              </p:cNvPr>
              <p:cNvSpPr/>
              <p:nvPr/>
            </p:nvSpPr>
            <p:spPr>
              <a:xfrm rot="371269">
                <a:off x="5564284" y="3142593"/>
                <a:ext cx="156277" cy="2313844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106" name="グループ化 105">
                <a:extLst>
                  <a:ext uri="{FF2B5EF4-FFF2-40B4-BE49-F238E27FC236}">
                    <a16:creationId xmlns:a16="http://schemas.microsoft.com/office/drawing/2014/main" id="{D507C015-F212-43A3-9927-C329F6CF5C9D}"/>
                  </a:ext>
                </a:extLst>
              </p:cNvPr>
              <p:cNvGrpSpPr/>
              <p:nvPr/>
            </p:nvGrpSpPr>
            <p:grpSpPr>
              <a:xfrm>
                <a:off x="5047404" y="5456437"/>
                <a:ext cx="1541911" cy="332936"/>
                <a:chOff x="1451811" y="5625526"/>
                <a:chExt cx="2089293" cy="433914"/>
              </a:xfrm>
              <a:grpFill/>
            </p:grpSpPr>
            <p:sp>
              <p:nvSpPr>
                <p:cNvPr id="108" name="楕円 107">
                  <a:extLst>
                    <a:ext uri="{FF2B5EF4-FFF2-40B4-BE49-F238E27FC236}">
                      <a16:creationId xmlns:a16="http://schemas.microsoft.com/office/drawing/2014/main" id="{34C1477B-5F1F-484C-9964-3EA9F8815308}"/>
                    </a:ext>
                  </a:extLst>
                </p:cNvPr>
                <p:cNvSpPr/>
                <p:nvPr/>
              </p:nvSpPr>
              <p:spPr>
                <a:xfrm>
                  <a:off x="1451811" y="5625526"/>
                  <a:ext cx="433914" cy="433914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09" name="楕円 108">
                  <a:extLst>
                    <a:ext uri="{FF2B5EF4-FFF2-40B4-BE49-F238E27FC236}">
                      <a16:creationId xmlns:a16="http://schemas.microsoft.com/office/drawing/2014/main" id="{7DCB997C-201C-4272-B01E-D58BCEC0E9C2}"/>
                    </a:ext>
                  </a:extLst>
                </p:cNvPr>
                <p:cNvSpPr/>
                <p:nvPr/>
              </p:nvSpPr>
              <p:spPr>
                <a:xfrm>
                  <a:off x="3107190" y="5625526"/>
                  <a:ext cx="433914" cy="433914"/>
                </a:xfrm>
                <a:prstGeom prst="ellips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107" name="正方形/長方形 106">
                <a:extLst>
                  <a:ext uri="{FF2B5EF4-FFF2-40B4-BE49-F238E27FC236}">
                    <a16:creationId xmlns:a16="http://schemas.microsoft.com/office/drawing/2014/main" id="{3C03EBCE-C3EE-4E22-BE77-DF20BA983014}"/>
                  </a:ext>
                </a:extLst>
              </p:cNvPr>
              <p:cNvSpPr/>
              <p:nvPr/>
            </p:nvSpPr>
            <p:spPr>
              <a:xfrm>
                <a:off x="4932745" y="5213268"/>
                <a:ext cx="1755034" cy="243170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78" name="直線矢印コネクタ 77">
              <a:extLst>
                <a:ext uri="{FF2B5EF4-FFF2-40B4-BE49-F238E27FC236}">
                  <a16:creationId xmlns:a16="http://schemas.microsoft.com/office/drawing/2014/main" id="{656CA842-9E9A-4766-A4FD-366291B4F447}"/>
                </a:ext>
              </a:extLst>
            </p:cNvPr>
            <p:cNvCxnSpPr>
              <a:cxnSpLocks/>
            </p:cNvCxnSpPr>
            <p:nvPr/>
          </p:nvCxnSpPr>
          <p:spPr>
            <a:xfrm>
              <a:off x="739517" y="6701484"/>
              <a:ext cx="437277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グループ化 80">
              <a:extLst>
                <a:ext uri="{FF2B5EF4-FFF2-40B4-BE49-F238E27FC236}">
                  <a16:creationId xmlns:a16="http://schemas.microsoft.com/office/drawing/2014/main" id="{E818C985-7838-4197-9B52-1D81067B7439}"/>
                </a:ext>
              </a:extLst>
            </p:cNvPr>
            <p:cNvGrpSpPr/>
            <p:nvPr/>
          </p:nvGrpSpPr>
          <p:grpSpPr>
            <a:xfrm>
              <a:off x="2430672" y="5350769"/>
              <a:ext cx="890535" cy="1343021"/>
              <a:chOff x="4932745" y="3142593"/>
              <a:chExt cx="1755034" cy="2646780"/>
            </a:xfrm>
            <a:solidFill>
              <a:srgbClr val="5B9BD5">
                <a:alpha val="40000"/>
              </a:srgbClr>
            </a:solidFill>
          </p:grpSpPr>
          <p:sp>
            <p:nvSpPr>
              <p:cNvPr id="90" name="正方形/長方形 89">
                <a:extLst>
                  <a:ext uri="{FF2B5EF4-FFF2-40B4-BE49-F238E27FC236}">
                    <a16:creationId xmlns:a16="http://schemas.microsoft.com/office/drawing/2014/main" id="{96C548E0-1792-4B54-886E-58E188BFD482}"/>
                  </a:ext>
                </a:extLst>
              </p:cNvPr>
              <p:cNvSpPr/>
              <p:nvPr/>
            </p:nvSpPr>
            <p:spPr>
              <a:xfrm rot="371269">
                <a:off x="5564284" y="3142593"/>
                <a:ext cx="156277" cy="231384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91" name="グループ化 90">
                <a:extLst>
                  <a:ext uri="{FF2B5EF4-FFF2-40B4-BE49-F238E27FC236}">
                    <a16:creationId xmlns:a16="http://schemas.microsoft.com/office/drawing/2014/main" id="{514731CE-95AB-4728-A5A2-E1BC1D29E85A}"/>
                  </a:ext>
                </a:extLst>
              </p:cNvPr>
              <p:cNvGrpSpPr/>
              <p:nvPr/>
            </p:nvGrpSpPr>
            <p:grpSpPr>
              <a:xfrm>
                <a:off x="5047404" y="5456437"/>
                <a:ext cx="1541911" cy="332936"/>
                <a:chOff x="1451811" y="5625526"/>
                <a:chExt cx="2089293" cy="433914"/>
              </a:xfrm>
              <a:grpFill/>
            </p:grpSpPr>
            <p:sp>
              <p:nvSpPr>
                <p:cNvPr id="93" name="楕円 92">
                  <a:extLst>
                    <a:ext uri="{FF2B5EF4-FFF2-40B4-BE49-F238E27FC236}">
                      <a16:creationId xmlns:a16="http://schemas.microsoft.com/office/drawing/2014/main" id="{7E29E938-CDB8-4C7B-9946-31F4D3981923}"/>
                    </a:ext>
                  </a:extLst>
                </p:cNvPr>
                <p:cNvSpPr/>
                <p:nvPr/>
              </p:nvSpPr>
              <p:spPr>
                <a:xfrm>
                  <a:off x="1451811" y="5625526"/>
                  <a:ext cx="433914" cy="4339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94" name="楕円 93">
                  <a:extLst>
                    <a:ext uri="{FF2B5EF4-FFF2-40B4-BE49-F238E27FC236}">
                      <a16:creationId xmlns:a16="http://schemas.microsoft.com/office/drawing/2014/main" id="{BE490BAE-9F4D-448F-BA2A-7DCE6EB2AB30}"/>
                    </a:ext>
                  </a:extLst>
                </p:cNvPr>
                <p:cNvSpPr/>
                <p:nvPr/>
              </p:nvSpPr>
              <p:spPr>
                <a:xfrm>
                  <a:off x="3107190" y="5625526"/>
                  <a:ext cx="433914" cy="4339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92" name="正方形/長方形 91">
                <a:extLst>
                  <a:ext uri="{FF2B5EF4-FFF2-40B4-BE49-F238E27FC236}">
                    <a16:creationId xmlns:a16="http://schemas.microsoft.com/office/drawing/2014/main" id="{C39FDF06-5E72-4FEE-83D8-B57143A94AC6}"/>
                  </a:ext>
                </a:extLst>
              </p:cNvPr>
              <p:cNvSpPr/>
              <p:nvPr/>
            </p:nvSpPr>
            <p:spPr>
              <a:xfrm>
                <a:off x="4932745" y="5213268"/>
                <a:ext cx="1755034" cy="24317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82" name="グループ化 81">
              <a:extLst>
                <a:ext uri="{FF2B5EF4-FFF2-40B4-BE49-F238E27FC236}">
                  <a16:creationId xmlns:a16="http://schemas.microsoft.com/office/drawing/2014/main" id="{D3AFD7CE-F5F2-464B-900A-9032075FC3D6}"/>
                </a:ext>
              </a:extLst>
            </p:cNvPr>
            <p:cNvGrpSpPr/>
            <p:nvPr/>
          </p:nvGrpSpPr>
          <p:grpSpPr>
            <a:xfrm>
              <a:off x="2480634" y="5358462"/>
              <a:ext cx="890535" cy="1343021"/>
              <a:chOff x="4932745" y="3142593"/>
              <a:chExt cx="1755034" cy="2646780"/>
            </a:xfrm>
          </p:grpSpPr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0F2BDB07-8AAF-4230-BCDB-F5994301EFB6}"/>
                  </a:ext>
                </a:extLst>
              </p:cNvPr>
              <p:cNvSpPr/>
              <p:nvPr/>
            </p:nvSpPr>
            <p:spPr>
              <a:xfrm rot="371269">
                <a:off x="5564284" y="3142593"/>
                <a:ext cx="156277" cy="231384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grpSp>
            <p:nvGrpSpPr>
              <p:cNvPr id="86" name="グループ化 85">
                <a:extLst>
                  <a:ext uri="{FF2B5EF4-FFF2-40B4-BE49-F238E27FC236}">
                    <a16:creationId xmlns:a16="http://schemas.microsoft.com/office/drawing/2014/main" id="{9612000B-6481-44B0-8FD4-42D4DFE305EA}"/>
                  </a:ext>
                </a:extLst>
              </p:cNvPr>
              <p:cNvGrpSpPr/>
              <p:nvPr/>
            </p:nvGrpSpPr>
            <p:grpSpPr>
              <a:xfrm>
                <a:off x="5047404" y="5456437"/>
                <a:ext cx="1541911" cy="332936"/>
                <a:chOff x="1451811" y="5625526"/>
                <a:chExt cx="2089293" cy="433914"/>
              </a:xfrm>
            </p:grpSpPr>
            <p:sp>
              <p:nvSpPr>
                <p:cNvPr id="88" name="楕円 87">
                  <a:extLst>
                    <a:ext uri="{FF2B5EF4-FFF2-40B4-BE49-F238E27FC236}">
                      <a16:creationId xmlns:a16="http://schemas.microsoft.com/office/drawing/2014/main" id="{5DCBDF8A-0F62-4556-AD7B-046BCA3E8F24}"/>
                    </a:ext>
                  </a:extLst>
                </p:cNvPr>
                <p:cNvSpPr/>
                <p:nvPr/>
              </p:nvSpPr>
              <p:spPr>
                <a:xfrm>
                  <a:off x="1451811" y="5625526"/>
                  <a:ext cx="433914" cy="43391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9" name="楕円 88">
                  <a:extLst>
                    <a:ext uri="{FF2B5EF4-FFF2-40B4-BE49-F238E27FC236}">
                      <a16:creationId xmlns:a16="http://schemas.microsoft.com/office/drawing/2014/main" id="{BAF2EDE1-48A3-490F-B477-0859BE5C8D6A}"/>
                    </a:ext>
                  </a:extLst>
                </p:cNvPr>
                <p:cNvSpPr/>
                <p:nvPr/>
              </p:nvSpPr>
              <p:spPr>
                <a:xfrm>
                  <a:off x="3107190" y="5625526"/>
                  <a:ext cx="433914" cy="433914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7925669E-2276-4B95-BAA1-BD66236F2E12}"/>
                  </a:ext>
                </a:extLst>
              </p:cNvPr>
              <p:cNvSpPr/>
              <p:nvPr/>
            </p:nvSpPr>
            <p:spPr>
              <a:xfrm>
                <a:off x="4932745" y="5213268"/>
                <a:ext cx="1755034" cy="24317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0381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618673" y="17012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はじめに</a:t>
            </a: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3876E200-AAA7-4A96-A435-1DA5C586910D}"/>
              </a:ext>
            </a:extLst>
          </p:cNvPr>
          <p:cNvCxnSpPr>
            <a:cxnSpLocks/>
          </p:cNvCxnSpPr>
          <p:nvPr/>
        </p:nvCxnSpPr>
        <p:spPr>
          <a:xfrm>
            <a:off x="257505" y="6111712"/>
            <a:ext cx="1167699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7C0476C0-AAAF-4321-8002-E1E73783D0D2}"/>
              </a:ext>
            </a:extLst>
          </p:cNvPr>
          <p:cNvGrpSpPr/>
          <p:nvPr/>
        </p:nvGrpSpPr>
        <p:grpSpPr>
          <a:xfrm>
            <a:off x="664976" y="2662173"/>
            <a:ext cx="2378075" cy="3449539"/>
            <a:chOff x="1296448" y="2609902"/>
            <a:chExt cx="2378075" cy="3449538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CB4C804-1C3F-4BAA-B6FD-1AC1583EB0E9}"/>
                </a:ext>
              </a:extLst>
            </p:cNvPr>
            <p:cNvSpPr/>
            <p:nvPr/>
          </p:nvSpPr>
          <p:spPr>
            <a:xfrm>
              <a:off x="2140311" y="2609902"/>
              <a:ext cx="211756" cy="301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D4C82E2-542D-4E1C-8439-ABB97637D52C}"/>
                </a:ext>
              </a:extLst>
            </p:cNvPr>
            <p:cNvGrpSpPr/>
            <p:nvPr/>
          </p:nvGrpSpPr>
          <p:grpSpPr>
            <a:xfrm>
              <a:off x="1451811" y="5625526"/>
              <a:ext cx="2089293" cy="433914"/>
              <a:chOff x="1451811" y="5625526"/>
              <a:chExt cx="2089293" cy="433914"/>
            </a:xfrm>
          </p:grpSpPr>
          <p:sp>
            <p:nvSpPr>
              <p:cNvPr id="7" name="楕円 6">
                <a:extLst>
                  <a:ext uri="{FF2B5EF4-FFF2-40B4-BE49-F238E27FC236}">
                    <a16:creationId xmlns:a16="http://schemas.microsoft.com/office/drawing/2014/main" id="{9F36959B-4E27-478B-B84C-141B1AD837DE}"/>
                  </a:ext>
                </a:extLst>
              </p:cNvPr>
              <p:cNvSpPr/>
              <p:nvPr/>
            </p:nvSpPr>
            <p:spPr>
              <a:xfrm>
                <a:off x="1451811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楕円 13">
                <a:extLst>
                  <a:ext uri="{FF2B5EF4-FFF2-40B4-BE49-F238E27FC236}">
                    <a16:creationId xmlns:a16="http://schemas.microsoft.com/office/drawing/2014/main" id="{68B84715-E2C8-467A-A7D8-F1EE0F3E78A0}"/>
                  </a:ext>
                </a:extLst>
              </p:cNvPr>
              <p:cNvSpPr/>
              <p:nvPr/>
            </p:nvSpPr>
            <p:spPr>
              <a:xfrm>
                <a:off x="3107190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42ED9931-1C5A-4305-B2B8-50A8C5573EDA}"/>
                </a:ext>
              </a:extLst>
            </p:cNvPr>
            <p:cNvSpPr/>
            <p:nvPr/>
          </p:nvSpPr>
          <p:spPr>
            <a:xfrm>
              <a:off x="1296448" y="5308604"/>
              <a:ext cx="2378075" cy="316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4E432FE9-B1AE-47D3-9265-D40FCA880031}"/>
              </a:ext>
            </a:extLst>
          </p:cNvPr>
          <p:cNvSpPr/>
          <p:nvPr/>
        </p:nvSpPr>
        <p:spPr>
          <a:xfrm rot="371269">
            <a:off x="5762701" y="2662173"/>
            <a:ext cx="211756" cy="30156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>
            <a:extLst>
              <a:ext uri="{FF2B5EF4-FFF2-40B4-BE49-F238E27FC236}">
                <a16:creationId xmlns:a16="http://schemas.microsoft.com/office/drawing/2014/main" id="{C5710874-4DE8-4190-BAC5-68C8FD918F57}"/>
              </a:ext>
            </a:extLst>
          </p:cNvPr>
          <p:cNvGrpSpPr/>
          <p:nvPr/>
        </p:nvGrpSpPr>
        <p:grpSpPr>
          <a:xfrm>
            <a:off x="5062327" y="5677798"/>
            <a:ext cx="2089293" cy="433914"/>
            <a:chOff x="1451811" y="5625526"/>
            <a:chExt cx="2089293" cy="433914"/>
          </a:xfrm>
        </p:grpSpPr>
        <p:sp>
          <p:nvSpPr>
            <p:cNvPr id="30" name="楕円 29">
              <a:extLst>
                <a:ext uri="{FF2B5EF4-FFF2-40B4-BE49-F238E27FC236}">
                  <a16:creationId xmlns:a16="http://schemas.microsoft.com/office/drawing/2014/main" id="{CBDCEAD5-DC2E-471F-A590-EAB0F0AAD563}"/>
                </a:ext>
              </a:extLst>
            </p:cNvPr>
            <p:cNvSpPr/>
            <p:nvPr/>
          </p:nvSpPr>
          <p:spPr>
            <a:xfrm>
              <a:off x="1451811" y="5625526"/>
              <a:ext cx="433914" cy="433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楕円 30">
              <a:extLst>
                <a:ext uri="{FF2B5EF4-FFF2-40B4-BE49-F238E27FC236}">
                  <a16:creationId xmlns:a16="http://schemas.microsoft.com/office/drawing/2014/main" id="{5CB3AD03-7501-40D9-9A00-5846E1AC0607}"/>
                </a:ext>
              </a:extLst>
            </p:cNvPr>
            <p:cNvSpPr/>
            <p:nvPr/>
          </p:nvSpPr>
          <p:spPr>
            <a:xfrm>
              <a:off x="3107190" y="5625526"/>
              <a:ext cx="433914" cy="4339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DF4179E8-233C-44F9-8346-0D00DA332986}"/>
              </a:ext>
            </a:extLst>
          </p:cNvPr>
          <p:cNvSpPr/>
          <p:nvPr/>
        </p:nvSpPr>
        <p:spPr>
          <a:xfrm>
            <a:off x="4906964" y="5360876"/>
            <a:ext cx="2378075" cy="3169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2E4B08A9-838E-46D1-9DA0-27D46942E411}"/>
              </a:ext>
            </a:extLst>
          </p:cNvPr>
          <p:cNvGrpSpPr/>
          <p:nvPr/>
        </p:nvGrpSpPr>
        <p:grpSpPr>
          <a:xfrm>
            <a:off x="9172701" y="2673161"/>
            <a:ext cx="2378075" cy="3449539"/>
            <a:chOff x="1296448" y="2609902"/>
            <a:chExt cx="2378075" cy="3449538"/>
          </a:xfrm>
        </p:grpSpPr>
        <p:sp>
          <p:nvSpPr>
            <p:cNvPr id="33" name="正方形/長方形 32">
              <a:extLst>
                <a:ext uri="{FF2B5EF4-FFF2-40B4-BE49-F238E27FC236}">
                  <a16:creationId xmlns:a16="http://schemas.microsoft.com/office/drawing/2014/main" id="{0D3FD40C-B135-4299-9CA8-FA258541B0FE}"/>
                </a:ext>
              </a:extLst>
            </p:cNvPr>
            <p:cNvSpPr/>
            <p:nvPr/>
          </p:nvSpPr>
          <p:spPr>
            <a:xfrm>
              <a:off x="2140311" y="2609902"/>
              <a:ext cx="211756" cy="301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34" name="グループ化 33">
              <a:extLst>
                <a:ext uri="{FF2B5EF4-FFF2-40B4-BE49-F238E27FC236}">
                  <a16:creationId xmlns:a16="http://schemas.microsoft.com/office/drawing/2014/main" id="{49208BF2-3766-4535-AF7C-75981A370838}"/>
                </a:ext>
              </a:extLst>
            </p:cNvPr>
            <p:cNvGrpSpPr/>
            <p:nvPr/>
          </p:nvGrpSpPr>
          <p:grpSpPr>
            <a:xfrm>
              <a:off x="1451811" y="5625526"/>
              <a:ext cx="2089293" cy="433914"/>
              <a:chOff x="1451811" y="5625526"/>
              <a:chExt cx="2089293" cy="433914"/>
            </a:xfrm>
          </p:grpSpPr>
          <p:sp>
            <p:nvSpPr>
              <p:cNvPr id="36" name="楕円 35">
                <a:extLst>
                  <a:ext uri="{FF2B5EF4-FFF2-40B4-BE49-F238E27FC236}">
                    <a16:creationId xmlns:a16="http://schemas.microsoft.com/office/drawing/2014/main" id="{0DAA6214-658A-4E20-85A9-803C920E7BE2}"/>
                  </a:ext>
                </a:extLst>
              </p:cNvPr>
              <p:cNvSpPr/>
              <p:nvPr/>
            </p:nvSpPr>
            <p:spPr>
              <a:xfrm>
                <a:off x="1451811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楕円 36">
                <a:extLst>
                  <a:ext uri="{FF2B5EF4-FFF2-40B4-BE49-F238E27FC236}">
                    <a16:creationId xmlns:a16="http://schemas.microsoft.com/office/drawing/2014/main" id="{877AAAD6-5F31-4F08-9012-13E6BD143380}"/>
                  </a:ext>
                </a:extLst>
              </p:cNvPr>
              <p:cNvSpPr/>
              <p:nvPr/>
            </p:nvSpPr>
            <p:spPr>
              <a:xfrm>
                <a:off x="3107190" y="5625526"/>
                <a:ext cx="433914" cy="43391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35" name="正方形/長方形 34">
              <a:extLst>
                <a:ext uri="{FF2B5EF4-FFF2-40B4-BE49-F238E27FC236}">
                  <a16:creationId xmlns:a16="http://schemas.microsoft.com/office/drawing/2014/main" id="{970D1B15-212D-4AFC-8D76-A663B76236CB}"/>
                </a:ext>
              </a:extLst>
            </p:cNvPr>
            <p:cNvSpPr/>
            <p:nvPr/>
          </p:nvSpPr>
          <p:spPr>
            <a:xfrm>
              <a:off x="1296448" y="5308604"/>
              <a:ext cx="2378075" cy="3169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166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2194932" y="17283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現代制御論を選んだ理由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1EA52E18-2810-4451-97D7-3ED265EE5626}"/>
              </a:ext>
            </a:extLst>
          </p:cNvPr>
          <p:cNvGrpSpPr/>
          <p:nvPr/>
        </p:nvGrpSpPr>
        <p:grpSpPr>
          <a:xfrm>
            <a:off x="6687119" y="1628797"/>
            <a:ext cx="4493538" cy="1650135"/>
            <a:chOff x="6980316" y="2242634"/>
            <a:chExt cx="4493538" cy="1650135"/>
          </a:xfrm>
        </p:grpSpPr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B0863204-72C2-4094-9E37-7219007EFFAF}"/>
                </a:ext>
              </a:extLst>
            </p:cNvPr>
            <p:cNvSpPr txBox="1"/>
            <p:nvPr/>
          </p:nvSpPr>
          <p:spPr>
            <a:xfrm>
              <a:off x="6980317" y="2242634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/>
                <a:t>古典制御論の場合</a:t>
              </a:r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E31F0F03-65CD-426A-93F7-F30099BA7CF6}"/>
                </a:ext>
              </a:extLst>
            </p:cNvPr>
            <p:cNvSpPr txBox="1"/>
            <p:nvPr/>
          </p:nvSpPr>
          <p:spPr>
            <a:xfrm>
              <a:off x="6980316" y="2938662"/>
              <a:ext cx="449353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/>
                <a:t>二種類の入出力を扱う場合</a:t>
              </a:r>
              <a:endParaRPr kumimoji="1" lang="en-US" altLang="ja-JP" sz="2800" dirty="0"/>
            </a:p>
            <a:p>
              <a:r>
                <a:rPr kumimoji="1" lang="en-US" altLang="ja-JP" sz="2800" dirty="0"/>
                <a:t>PID</a:t>
              </a:r>
              <a:r>
                <a:rPr kumimoji="1" lang="ja-JP" altLang="en-US" sz="2800" dirty="0"/>
                <a:t>ではゲイン調整が困難</a:t>
              </a:r>
            </a:p>
          </p:txBody>
        </p:sp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227DA1AA-88E4-4B67-9A83-D8E37DC4C650}"/>
              </a:ext>
            </a:extLst>
          </p:cNvPr>
          <p:cNvGrpSpPr/>
          <p:nvPr/>
        </p:nvGrpSpPr>
        <p:grpSpPr>
          <a:xfrm>
            <a:off x="6687119" y="4451846"/>
            <a:ext cx="4852610" cy="1650135"/>
            <a:chOff x="6980316" y="2165632"/>
            <a:chExt cx="4852610" cy="1650135"/>
          </a:xfrm>
        </p:grpSpPr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B3DA3E7-FA85-4D14-B444-98F4F15DF9AB}"/>
                </a:ext>
              </a:extLst>
            </p:cNvPr>
            <p:cNvSpPr txBox="1"/>
            <p:nvPr/>
          </p:nvSpPr>
          <p:spPr>
            <a:xfrm>
              <a:off x="6980317" y="2165632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/>
                <a:t>現代制御論の場合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7E56A9C2-9A77-41AC-ABD7-F27692F9E4A6}"/>
                </a:ext>
              </a:extLst>
            </p:cNvPr>
            <p:cNvSpPr txBox="1"/>
            <p:nvPr/>
          </p:nvSpPr>
          <p:spPr>
            <a:xfrm>
              <a:off x="6980316" y="2861660"/>
              <a:ext cx="485261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/>
                <a:t>二種類の入出力を</a:t>
              </a:r>
              <a:endParaRPr kumimoji="1" lang="en-US" altLang="ja-JP" sz="2800" dirty="0"/>
            </a:p>
            <a:p>
              <a:r>
                <a:rPr kumimoji="1" lang="ja-JP" altLang="en-US" sz="2800" dirty="0"/>
                <a:t>行列として扱うので比較的楽</a:t>
              </a:r>
              <a:endParaRPr kumimoji="1" lang="en-US" altLang="ja-JP" sz="2800" dirty="0"/>
            </a:p>
          </p:txBody>
        </p:sp>
      </p:grp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13616B55-27AB-44BF-8731-D938E7CA8D74}"/>
              </a:ext>
            </a:extLst>
          </p:cNvPr>
          <p:cNvGrpSpPr/>
          <p:nvPr/>
        </p:nvGrpSpPr>
        <p:grpSpPr>
          <a:xfrm>
            <a:off x="652271" y="1628797"/>
            <a:ext cx="5616581" cy="2619730"/>
            <a:chOff x="292859" y="1505694"/>
            <a:chExt cx="6556674" cy="3058215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119BA60A-C20A-4B01-B9CD-7612B8E3EDBD}"/>
                </a:ext>
              </a:extLst>
            </p:cNvPr>
            <p:cNvSpPr/>
            <p:nvPr/>
          </p:nvSpPr>
          <p:spPr>
            <a:xfrm>
              <a:off x="292859" y="1505694"/>
              <a:ext cx="6556674" cy="305821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Noto Sans CJK JP Regular" panose="020B0500000000000000" pitchFamily="34" charset="-128"/>
                <a:ea typeface="Noto Sans CJK JP Regular" panose="020B0500000000000000" pitchFamily="34" charset="-128"/>
              </a:endParaRPr>
            </a:p>
          </p:txBody>
        </p:sp>
        <p:pic>
          <p:nvPicPr>
            <p:cNvPr id="18" name="図 17">
              <a:extLst>
                <a:ext uri="{FF2B5EF4-FFF2-40B4-BE49-F238E27FC236}">
                  <a16:creationId xmlns:a16="http://schemas.microsoft.com/office/drawing/2014/main" id="{F22FA60F-2D38-45B1-A7A8-325E6C0F8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220" y="1593153"/>
              <a:ext cx="6325951" cy="2883296"/>
            </a:xfrm>
            <a:prstGeom prst="rect">
              <a:avLst/>
            </a:prstGeom>
          </p:spPr>
        </p:pic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7D518CB3-F0BB-4D1C-B53C-10A48C7F2067}"/>
              </a:ext>
            </a:extLst>
          </p:cNvPr>
          <p:cNvGrpSpPr/>
          <p:nvPr/>
        </p:nvGrpSpPr>
        <p:grpSpPr>
          <a:xfrm>
            <a:off x="652271" y="4496337"/>
            <a:ext cx="4092660" cy="1907383"/>
            <a:chOff x="505274" y="4530812"/>
            <a:chExt cx="4092660" cy="1907383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24018820-2C0E-4DC2-89AE-8CECBCF4553F}"/>
                </a:ext>
              </a:extLst>
            </p:cNvPr>
            <p:cNvSpPr/>
            <p:nvPr/>
          </p:nvSpPr>
          <p:spPr>
            <a:xfrm>
              <a:off x="505274" y="4530812"/>
              <a:ext cx="4092660" cy="190738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Noto Sans CJK JP Regular" panose="020B0500000000000000" pitchFamily="34" charset="-128"/>
                <a:ea typeface="Noto Sans CJK JP Regular" panose="020B0500000000000000" pitchFamily="34" charset="-128"/>
              </a:endParaRPr>
            </a:p>
          </p:txBody>
        </p:sp>
        <p:pic>
          <p:nvPicPr>
            <p:cNvPr id="22" name="図 21">
              <a:extLst>
                <a:ext uri="{FF2B5EF4-FFF2-40B4-BE49-F238E27FC236}">
                  <a16:creationId xmlns:a16="http://schemas.microsoft.com/office/drawing/2014/main" id="{12066968-F38F-4053-AAD2-8C5256237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39" y="4608140"/>
              <a:ext cx="3928929" cy="1752725"/>
            </a:xfrm>
            <a:prstGeom prst="rect">
              <a:avLst/>
            </a:prstGeom>
          </p:spPr>
        </p:pic>
      </p:grp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F58AC5C0-509C-4C21-AAC6-2933FE87D823}"/>
              </a:ext>
            </a:extLst>
          </p:cNvPr>
          <p:cNvSpPr/>
          <p:nvPr/>
        </p:nvSpPr>
        <p:spPr>
          <a:xfrm>
            <a:off x="6687119" y="6142110"/>
            <a:ext cx="48526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800" dirty="0">
                <a:solidFill>
                  <a:srgbClr val="F04A6E"/>
                </a:solidFill>
              </a:rPr>
              <a:t>演算機を使った設計が出来る</a:t>
            </a:r>
          </a:p>
        </p:txBody>
      </p:sp>
    </p:spTree>
    <p:extLst>
      <p:ext uri="{BB962C8B-B14F-4D97-AF65-F5344CB8AC3E}">
        <p14:creationId xmlns:p14="http://schemas.microsoft.com/office/powerpoint/2010/main" val="1057007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3241694" y="172835"/>
            <a:ext cx="570861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状態</a:t>
            </a:r>
            <a:r>
              <a:rPr lang="en-US" altLang="ja-JP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FB</a:t>
            </a:r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と</a:t>
            </a:r>
            <a:r>
              <a:rPr lang="en-US" altLang="ja-JP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PID</a:t>
            </a:r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制御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E13ABE1-11C8-43DE-816F-06656D0CBBAA}"/>
              </a:ext>
            </a:extLst>
          </p:cNvPr>
          <p:cNvSpPr txBox="1"/>
          <p:nvPr/>
        </p:nvSpPr>
        <p:spPr>
          <a:xfrm>
            <a:off x="809937" y="2628037"/>
            <a:ext cx="105721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5400" dirty="0"/>
              <a:t>紆余曲折を経て</a:t>
            </a:r>
            <a:endParaRPr kumimoji="1" lang="en-US" altLang="ja-JP" sz="5400" dirty="0"/>
          </a:p>
          <a:p>
            <a:r>
              <a:rPr kumimoji="1" lang="ja-JP" altLang="en-US" sz="5400" dirty="0"/>
              <a:t>振子の角度制御と</a:t>
            </a:r>
            <a:endParaRPr kumimoji="1" lang="en-US" altLang="ja-JP" sz="5400" dirty="0"/>
          </a:p>
          <a:p>
            <a:r>
              <a:rPr kumimoji="1" lang="ja-JP" altLang="en-US" sz="5400" dirty="0"/>
              <a:t>台車の位置制御が同時に出来た！</a:t>
            </a:r>
          </a:p>
        </p:txBody>
      </p:sp>
    </p:spTree>
    <p:extLst>
      <p:ext uri="{BB962C8B-B14F-4D97-AF65-F5344CB8AC3E}">
        <p14:creationId xmlns:p14="http://schemas.microsoft.com/office/powerpoint/2010/main" val="4015108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7DA9831-0D48-4458-8D9B-7E13CEAB2E2F}"/>
              </a:ext>
            </a:extLst>
          </p:cNvPr>
          <p:cNvSpPr txBox="1"/>
          <p:nvPr/>
        </p:nvSpPr>
        <p:spPr>
          <a:xfrm>
            <a:off x="10200794" y="297420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A43540F5-F69C-4C83-9647-C6363E819B51}"/>
              </a:ext>
            </a:extLst>
          </p:cNvPr>
          <p:cNvSpPr txBox="1"/>
          <p:nvPr/>
        </p:nvSpPr>
        <p:spPr>
          <a:xfrm>
            <a:off x="9165369" y="6234397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17C1124</a:t>
            </a:r>
            <a:r>
              <a:rPr kumimoji="1" lang="ja-JP" altLang="en-US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 松本康希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2C03D22-8007-426E-86A1-AE26B837B60D}"/>
              </a:ext>
            </a:extLst>
          </p:cNvPr>
          <p:cNvSpPr txBox="1"/>
          <p:nvPr/>
        </p:nvSpPr>
        <p:spPr>
          <a:xfrm>
            <a:off x="6364177" y="5708285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17C1079</a:t>
            </a:r>
            <a:r>
              <a:rPr kumimoji="1" lang="ja-JP" altLang="en-US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 須田京輔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1D11F26D-D6B0-4179-8F9B-FA4563BA0922}"/>
              </a:ext>
            </a:extLst>
          </p:cNvPr>
          <p:cNvSpPr txBox="1"/>
          <p:nvPr/>
        </p:nvSpPr>
        <p:spPr>
          <a:xfrm>
            <a:off x="9165369" y="5708285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17C1108</a:t>
            </a:r>
            <a:r>
              <a:rPr kumimoji="1" lang="ja-JP" altLang="en-US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 長坂拓海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EEF32C5C-27E1-401C-99E8-1BBE6B4E4F2C}"/>
              </a:ext>
            </a:extLst>
          </p:cNvPr>
          <p:cNvSpPr txBox="1"/>
          <p:nvPr/>
        </p:nvSpPr>
        <p:spPr>
          <a:xfrm>
            <a:off x="6364176" y="6235871"/>
            <a:ext cx="2731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17C1084</a:t>
            </a:r>
            <a:r>
              <a:rPr kumimoji="1" lang="ja-JP" altLang="en-US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 高洲幹太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4FA1E339-8662-4017-8AA8-99B1F3C3F1FA}"/>
              </a:ext>
            </a:extLst>
          </p:cNvPr>
          <p:cNvSpPr txBox="1"/>
          <p:nvPr/>
        </p:nvSpPr>
        <p:spPr>
          <a:xfrm>
            <a:off x="6364176" y="5152105"/>
            <a:ext cx="1019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Q1</a:t>
            </a:r>
            <a:r>
              <a:rPr kumimoji="1" lang="ja-JP" altLang="en-US" sz="28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班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181D4623-DB26-49A6-9536-6C381FB83C1F}"/>
              </a:ext>
            </a:extLst>
          </p:cNvPr>
          <p:cNvSpPr txBox="1"/>
          <p:nvPr/>
        </p:nvSpPr>
        <p:spPr>
          <a:xfrm>
            <a:off x="5679420" y="2511068"/>
            <a:ext cx="271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17C1124</a:t>
            </a:r>
            <a:r>
              <a:rPr kumimoji="1" lang="ja-JP" altLang="en-US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 松本康希</a:t>
            </a: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3FB8991-EA24-478A-B315-9522D122A4CE}"/>
              </a:ext>
            </a:extLst>
          </p:cNvPr>
          <p:cNvSpPr txBox="1"/>
          <p:nvPr/>
        </p:nvSpPr>
        <p:spPr>
          <a:xfrm>
            <a:off x="2878228" y="1984956"/>
            <a:ext cx="271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17C1079</a:t>
            </a:r>
            <a:r>
              <a:rPr kumimoji="1" lang="ja-JP" altLang="en-US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 須田京輔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AAB14D7-7CB3-4991-A72A-9FBF5C01DC62}"/>
              </a:ext>
            </a:extLst>
          </p:cNvPr>
          <p:cNvSpPr txBox="1"/>
          <p:nvPr/>
        </p:nvSpPr>
        <p:spPr>
          <a:xfrm>
            <a:off x="5679420" y="1984956"/>
            <a:ext cx="271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17C1108</a:t>
            </a:r>
            <a:r>
              <a:rPr kumimoji="1" lang="ja-JP" altLang="en-US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 長坂拓海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A508B62-BD36-4D4A-A9A2-EBC9348D0808}"/>
              </a:ext>
            </a:extLst>
          </p:cNvPr>
          <p:cNvSpPr txBox="1"/>
          <p:nvPr/>
        </p:nvSpPr>
        <p:spPr>
          <a:xfrm>
            <a:off x="2878227" y="2512542"/>
            <a:ext cx="2714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17C1084</a:t>
            </a:r>
            <a:r>
              <a:rPr kumimoji="1" lang="ja-JP" altLang="en-US" sz="24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 高洲幹太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0AD7D907-8272-42EB-8185-AEAFA47BAB99}"/>
              </a:ext>
            </a:extLst>
          </p:cNvPr>
          <p:cNvSpPr txBox="1"/>
          <p:nvPr/>
        </p:nvSpPr>
        <p:spPr>
          <a:xfrm>
            <a:off x="1068677" y="5332548"/>
            <a:ext cx="2945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GPGK(Q1</a:t>
            </a:r>
            <a:r>
              <a:rPr kumimoji="1" lang="ja-JP" altLang="en-US" sz="2800" dirty="0"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班）＝</a:t>
            </a:r>
          </a:p>
        </p:txBody>
      </p:sp>
    </p:spTree>
    <p:extLst>
      <p:ext uri="{BB962C8B-B14F-4D97-AF65-F5344CB8AC3E}">
        <p14:creationId xmlns:p14="http://schemas.microsoft.com/office/powerpoint/2010/main" val="4152200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3926175" y="172835"/>
            <a:ext cx="433965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目標値の増分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2A3E73-D52B-45D0-B90E-C0C4DC20E1F5}"/>
              </a:ext>
            </a:extLst>
          </p:cNvPr>
          <p:cNvSpPr txBox="1"/>
          <p:nvPr/>
        </p:nvSpPr>
        <p:spPr>
          <a:xfrm>
            <a:off x="788860" y="3429002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/>
              <a:t>コケ</a:t>
            </a:r>
            <a:r>
              <a:rPr kumimoji="1" lang="ja-JP" altLang="en-US" sz="4800" dirty="0" err="1"/>
              <a:t>る</a:t>
            </a:r>
            <a:r>
              <a:rPr kumimoji="1" lang="ja-JP" altLang="en-US" sz="4800" dirty="0"/>
              <a:t>振子の図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092AF90-E4A1-4658-A86A-D3CF450975EA}"/>
              </a:ext>
            </a:extLst>
          </p:cNvPr>
          <p:cNvSpPr txBox="1"/>
          <p:nvPr/>
        </p:nvSpPr>
        <p:spPr>
          <a:xfrm>
            <a:off x="6466164" y="3429001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/>
              <a:t>コケない振子の図</a:t>
            </a:r>
          </a:p>
        </p:txBody>
      </p:sp>
    </p:spTree>
    <p:extLst>
      <p:ext uri="{BB962C8B-B14F-4D97-AF65-F5344CB8AC3E}">
        <p14:creationId xmlns:p14="http://schemas.microsoft.com/office/powerpoint/2010/main" val="1355984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BA6CC4F-315A-4C3E-9829-37F9B3372D08}"/>
              </a:ext>
            </a:extLst>
          </p:cNvPr>
          <p:cNvGrpSpPr/>
          <p:nvPr/>
        </p:nvGrpSpPr>
        <p:grpSpPr>
          <a:xfrm>
            <a:off x="2" y="0"/>
            <a:ext cx="12191999" cy="1269001"/>
            <a:chOff x="0" y="0"/>
            <a:chExt cx="12191999" cy="1269001"/>
          </a:xfrm>
        </p:grpSpPr>
        <p:sp>
          <p:nvSpPr>
            <p:cNvPr id="4" name="正方形/長方形 3">
              <a:extLst>
                <a:ext uri="{FF2B5EF4-FFF2-40B4-BE49-F238E27FC236}">
                  <a16:creationId xmlns:a16="http://schemas.microsoft.com/office/drawing/2014/main" id="{D8FDCCB7-F80D-405C-A9AA-C23CE0820A21}"/>
                </a:ext>
              </a:extLst>
            </p:cNvPr>
            <p:cNvSpPr/>
            <p:nvPr/>
          </p:nvSpPr>
          <p:spPr>
            <a:xfrm>
              <a:off x="0" y="0"/>
              <a:ext cx="12191999" cy="12690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Noto Sans CJK JP Regular" panose="020B0500000000000000" pitchFamily="34" charset="-128"/>
                <a:ea typeface="Noto Sans CJK JP Regular" panose="020B0500000000000000" pitchFamily="34" charset="-128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EF1C5EF-9714-45AD-84BE-5B5431BEB193}"/>
                </a:ext>
              </a:extLst>
            </p:cNvPr>
            <p:cNvSpPr txBox="1"/>
            <p:nvPr/>
          </p:nvSpPr>
          <p:spPr>
            <a:xfrm>
              <a:off x="2541181" y="172835"/>
              <a:ext cx="71096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400" dirty="0">
                  <a:solidFill>
                    <a:schemeClr val="bg1"/>
                  </a:solidFill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線形二次レギュレータ</a:t>
              </a:r>
            </a:p>
          </p:txBody>
        </p:sp>
      </p:grp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D0EAD9E-68B6-42BF-AFD8-A112B0AD1702}"/>
              </a:ext>
            </a:extLst>
          </p:cNvPr>
          <p:cNvSpPr txBox="1"/>
          <p:nvPr/>
        </p:nvSpPr>
        <p:spPr>
          <a:xfrm>
            <a:off x="644060" y="1529628"/>
            <a:ext cx="109038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線形二次レギュレータ</a:t>
            </a:r>
            <a:r>
              <a:rPr lang="en-US" altLang="ja-JP" sz="3200" dirty="0"/>
              <a:t>(Linear-Quadratic Regulator:LQR</a:t>
            </a:r>
            <a:r>
              <a:rPr lang="ja-JP" altLang="en-US" sz="3200" dirty="0"/>
              <a:t>）</a:t>
            </a:r>
            <a:endParaRPr lang="en-US" altLang="ja-JP" sz="3200" dirty="0"/>
          </a:p>
          <a:p>
            <a:r>
              <a:rPr lang="ja-JP" altLang="en-US" sz="3200" dirty="0"/>
              <a:t>は状態フィードバック制御の一種</a:t>
            </a: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245478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1156186" y="172835"/>
            <a:ext cx="9879628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何故上手く行かなかったのか？</a:t>
            </a:r>
          </a:p>
        </p:txBody>
      </p:sp>
    </p:spTree>
    <p:extLst>
      <p:ext uri="{BB962C8B-B14F-4D97-AF65-F5344CB8AC3E}">
        <p14:creationId xmlns:p14="http://schemas.microsoft.com/office/powerpoint/2010/main" val="4264175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5311171" y="1728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目次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A104A8-A338-4204-9B68-02EAB458372F}"/>
              </a:ext>
            </a:extLst>
          </p:cNvPr>
          <p:cNvSpPr/>
          <p:nvPr/>
        </p:nvSpPr>
        <p:spPr>
          <a:xfrm>
            <a:off x="2005066" y="4227737"/>
            <a:ext cx="3880535" cy="2256947"/>
          </a:xfrm>
          <a:prstGeom prst="rect">
            <a:avLst/>
          </a:prstGeom>
          <a:solidFill>
            <a:srgbClr val="CDE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B717099-65FB-4448-A021-14B6A6FB5FD0}"/>
              </a:ext>
            </a:extLst>
          </p:cNvPr>
          <p:cNvSpPr/>
          <p:nvPr/>
        </p:nvSpPr>
        <p:spPr>
          <a:xfrm>
            <a:off x="6306402" y="4227737"/>
            <a:ext cx="3880535" cy="2256947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0192E12-1BA3-4088-B0E8-AA082783AF33}"/>
              </a:ext>
            </a:extLst>
          </p:cNvPr>
          <p:cNvGrpSpPr/>
          <p:nvPr/>
        </p:nvGrpSpPr>
        <p:grpSpPr>
          <a:xfrm>
            <a:off x="4155734" y="1629000"/>
            <a:ext cx="3880535" cy="2256947"/>
            <a:chOff x="6306400" y="1628999"/>
            <a:chExt cx="3880535" cy="2256947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4287F73-BD35-4FBB-9E11-ECCD45FA82AB}"/>
                </a:ext>
              </a:extLst>
            </p:cNvPr>
            <p:cNvSpPr/>
            <p:nvPr/>
          </p:nvSpPr>
          <p:spPr>
            <a:xfrm>
              <a:off x="6306400" y="1628999"/>
              <a:ext cx="3880535" cy="2256947"/>
            </a:xfrm>
            <a:prstGeom prst="rect">
              <a:avLst/>
            </a:prstGeom>
            <a:solidFill>
              <a:srgbClr val="FAC8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27FECB67-B09B-4E2D-9411-97134CE45E0B}"/>
                </a:ext>
              </a:extLst>
            </p:cNvPr>
            <p:cNvSpPr txBox="1"/>
            <p:nvPr/>
          </p:nvSpPr>
          <p:spPr>
            <a:xfrm>
              <a:off x="6538505" y="2495862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状態フィードバック</a:t>
              </a: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0462AD1-D344-4E37-A68C-1045AEE1C423}"/>
              </a:ext>
            </a:extLst>
          </p:cNvPr>
          <p:cNvSpPr txBox="1"/>
          <p:nvPr/>
        </p:nvSpPr>
        <p:spPr>
          <a:xfrm>
            <a:off x="6743575" y="5094599"/>
            <a:ext cx="3049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状態</a:t>
            </a:r>
            <a:r>
              <a:rPr kumimoji="1" lang="en-US" altLang="ja-JP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FB</a:t>
            </a:r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と</a:t>
            </a:r>
            <a:r>
              <a:rPr kumimoji="1" lang="en-US" altLang="ja-JP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PID</a:t>
            </a:r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制御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60C23D8-2FA3-4E69-9464-F0D6AB236F9F}"/>
              </a:ext>
            </a:extLst>
          </p:cNvPr>
          <p:cNvSpPr/>
          <p:nvPr/>
        </p:nvSpPr>
        <p:spPr>
          <a:xfrm>
            <a:off x="2775781" y="509459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目標値の増分</a:t>
            </a:r>
          </a:p>
        </p:txBody>
      </p:sp>
    </p:spTree>
    <p:extLst>
      <p:ext uri="{BB962C8B-B14F-4D97-AF65-F5344CB8AC3E}">
        <p14:creationId xmlns:p14="http://schemas.microsoft.com/office/powerpoint/2010/main" val="3203620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5311171" y="1728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目次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A104A8-A338-4204-9B68-02EAB458372F}"/>
              </a:ext>
            </a:extLst>
          </p:cNvPr>
          <p:cNvSpPr/>
          <p:nvPr/>
        </p:nvSpPr>
        <p:spPr>
          <a:xfrm>
            <a:off x="2005066" y="4227737"/>
            <a:ext cx="3880535" cy="2256947"/>
          </a:xfrm>
          <a:prstGeom prst="rect">
            <a:avLst/>
          </a:prstGeom>
          <a:solidFill>
            <a:srgbClr val="FAC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B717099-65FB-4448-A021-14B6A6FB5FD0}"/>
              </a:ext>
            </a:extLst>
          </p:cNvPr>
          <p:cNvSpPr/>
          <p:nvPr/>
        </p:nvSpPr>
        <p:spPr>
          <a:xfrm>
            <a:off x="6306402" y="4227737"/>
            <a:ext cx="3880535" cy="2256947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0192E12-1BA3-4088-B0E8-AA082783AF33}"/>
              </a:ext>
            </a:extLst>
          </p:cNvPr>
          <p:cNvGrpSpPr/>
          <p:nvPr/>
        </p:nvGrpSpPr>
        <p:grpSpPr>
          <a:xfrm>
            <a:off x="4155734" y="1629000"/>
            <a:ext cx="3880535" cy="2256947"/>
            <a:chOff x="6306400" y="1628999"/>
            <a:chExt cx="3880535" cy="2256947"/>
          </a:xfrm>
          <a:solidFill>
            <a:srgbClr val="CDE1F2"/>
          </a:solidFill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4287F73-BD35-4FBB-9E11-ECCD45FA82AB}"/>
                </a:ext>
              </a:extLst>
            </p:cNvPr>
            <p:cNvSpPr/>
            <p:nvPr/>
          </p:nvSpPr>
          <p:spPr>
            <a:xfrm>
              <a:off x="6306400" y="1628999"/>
              <a:ext cx="3880535" cy="22569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27FECB67-B09B-4E2D-9411-97134CE45E0B}"/>
                </a:ext>
              </a:extLst>
            </p:cNvPr>
            <p:cNvSpPr txBox="1"/>
            <p:nvPr/>
          </p:nvSpPr>
          <p:spPr>
            <a:xfrm>
              <a:off x="6538505" y="2495862"/>
              <a:ext cx="3416320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状態フィードバック</a:t>
              </a: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0462AD1-D344-4E37-A68C-1045AEE1C423}"/>
              </a:ext>
            </a:extLst>
          </p:cNvPr>
          <p:cNvSpPr txBox="1"/>
          <p:nvPr/>
        </p:nvSpPr>
        <p:spPr>
          <a:xfrm>
            <a:off x="6298302" y="5094599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ポテンショメータの誤差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60C23D8-2FA3-4E69-9464-F0D6AB236F9F}"/>
              </a:ext>
            </a:extLst>
          </p:cNvPr>
          <p:cNvSpPr/>
          <p:nvPr/>
        </p:nvSpPr>
        <p:spPr>
          <a:xfrm>
            <a:off x="2775781" y="509459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目標値の増分</a:t>
            </a:r>
          </a:p>
        </p:txBody>
      </p:sp>
    </p:spTree>
    <p:extLst>
      <p:ext uri="{BB962C8B-B14F-4D97-AF65-F5344CB8AC3E}">
        <p14:creationId xmlns:p14="http://schemas.microsoft.com/office/powerpoint/2010/main" val="1566844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5311171" y="1728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目次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A104A8-A338-4204-9B68-02EAB458372F}"/>
              </a:ext>
            </a:extLst>
          </p:cNvPr>
          <p:cNvSpPr/>
          <p:nvPr/>
        </p:nvSpPr>
        <p:spPr>
          <a:xfrm>
            <a:off x="2005066" y="4227737"/>
            <a:ext cx="3880535" cy="2256947"/>
          </a:xfrm>
          <a:prstGeom prst="rect">
            <a:avLst/>
          </a:prstGeom>
          <a:solidFill>
            <a:srgbClr val="FAC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B717099-65FB-4448-A021-14B6A6FB5FD0}"/>
              </a:ext>
            </a:extLst>
          </p:cNvPr>
          <p:cNvSpPr/>
          <p:nvPr/>
        </p:nvSpPr>
        <p:spPr>
          <a:xfrm>
            <a:off x="6306402" y="4227737"/>
            <a:ext cx="3880535" cy="2256947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0192E12-1BA3-4088-B0E8-AA082783AF33}"/>
              </a:ext>
            </a:extLst>
          </p:cNvPr>
          <p:cNvGrpSpPr/>
          <p:nvPr/>
        </p:nvGrpSpPr>
        <p:grpSpPr>
          <a:xfrm>
            <a:off x="4155732" y="1629000"/>
            <a:ext cx="3880534" cy="2256947"/>
            <a:chOff x="6306400" y="1628999"/>
            <a:chExt cx="3880535" cy="2256947"/>
          </a:xfrm>
          <a:solidFill>
            <a:srgbClr val="CDE1F2"/>
          </a:solidFill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4287F73-BD35-4FBB-9E11-ECCD45FA82AB}"/>
                </a:ext>
              </a:extLst>
            </p:cNvPr>
            <p:cNvSpPr/>
            <p:nvPr/>
          </p:nvSpPr>
          <p:spPr>
            <a:xfrm>
              <a:off x="6306400" y="1628999"/>
              <a:ext cx="3880535" cy="22569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27FECB67-B09B-4E2D-9411-97134CE45E0B}"/>
                </a:ext>
              </a:extLst>
            </p:cNvPr>
            <p:cNvSpPr txBox="1"/>
            <p:nvPr/>
          </p:nvSpPr>
          <p:spPr>
            <a:xfrm>
              <a:off x="6358969" y="2495862"/>
              <a:ext cx="3775394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極配置（直列補償器）</a:t>
              </a: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0462AD1-D344-4E37-A68C-1045AEE1C423}"/>
              </a:ext>
            </a:extLst>
          </p:cNvPr>
          <p:cNvSpPr txBox="1"/>
          <p:nvPr/>
        </p:nvSpPr>
        <p:spPr>
          <a:xfrm>
            <a:off x="6743575" y="5094599"/>
            <a:ext cx="3049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状態</a:t>
            </a:r>
            <a:r>
              <a:rPr kumimoji="1" lang="en-US" altLang="ja-JP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FB</a:t>
            </a:r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と</a:t>
            </a:r>
            <a:r>
              <a:rPr kumimoji="1" lang="en-US" altLang="ja-JP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PID</a:t>
            </a:r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制御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60C23D8-2FA3-4E69-9464-F0D6AB236F9F}"/>
              </a:ext>
            </a:extLst>
          </p:cNvPr>
          <p:cNvSpPr/>
          <p:nvPr/>
        </p:nvSpPr>
        <p:spPr>
          <a:xfrm>
            <a:off x="1910983" y="5094599"/>
            <a:ext cx="4489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最適レギュレータ（</a:t>
            </a:r>
            <a:r>
              <a:rPr kumimoji="1" lang="en-US" altLang="ja-JP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LQR</a:t>
            </a:r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7370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5311171" y="1728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目次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CA104A8-A338-4204-9B68-02EAB458372F}"/>
              </a:ext>
            </a:extLst>
          </p:cNvPr>
          <p:cNvSpPr/>
          <p:nvPr/>
        </p:nvSpPr>
        <p:spPr>
          <a:xfrm>
            <a:off x="2005066" y="4227737"/>
            <a:ext cx="3880535" cy="2256947"/>
          </a:xfrm>
          <a:prstGeom prst="rect">
            <a:avLst/>
          </a:prstGeom>
          <a:solidFill>
            <a:srgbClr val="FAC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B717099-65FB-4448-A021-14B6A6FB5FD0}"/>
              </a:ext>
            </a:extLst>
          </p:cNvPr>
          <p:cNvSpPr/>
          <p:nvPr/>
        </p:nvSpPr>
        <p:spPr>
          <a:xfrm>
            <a:off x="6306402" y="4227737"/>
            <a:ext cx="3880535" cy="2256947"/>
          </a:xfrm>
          <a:prstGeom prst="rect">
            <a:avLst/>
          </a:prstGeom>
          <a:solidFill>
            <a:srgbClr val="5B9BD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0192E12-1BA3-4088-B0E8-AA082783AF33}"/>
              </a:ext>
            </a:extLst>
          </p:cNvPr>
          <p:cNvGrpSpPr/>
          <p:nvPr/>
        </p:nvGrpSpPr>
        <p:grpSpPr>
          <a:xfrm>
            <a:off x="4155734" y="1629000"/>
            <a:ext cx="3880534" cy="2256947"/>
            <a:chOff x="6306400" y="1628999"/>
            <a:chExt cx="3880535" cy="2256947"/>
          </a:xfrm>
          <a:solidFill>
            <a:srgbClr val="CDE1F2"/>
          </a:solidFill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94287F73-BD35-4FBB-9E11-ECCD45FA82AB}"/>
                </a:ext>
              </a:extLst>
            </p:cNvPr>
            <p:cNvSpPr/>
            <p:nvPr/>
          </p:nvSpPr>
          <p:spPr>
            <a:xfrm>
              <a:off x="6306400" y="1628999"/>
              <a:ext cx="3880535" cy="225694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27FECB67-B09B-4E2D-9411-97134CE45E0B}"/>
                </a:ext>
              </a:extLst>
            </p:cNvPr>
            <p:cNvSpPr txBox="1"/>
            <p:nvPr/>
          </p:nvSpPr>
          <p:spPr>
            <a:xfrm>
              <a:off x="6897579" y="2495862"/>
              <a:ext cx="2698176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位相遅れ補償器</a:t>
              </a:r>
            </a:p>
          </p:txBody>
        </p: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0462AD1-D344-4E37-A68C-1045AEE1C423}"/>
              </a:ext>
            </a:extLst>
          </p:cNvPr>
          <p:cNvSpPr txBox="1"/>
          <p:nvPr/>
        </p:nvSpPr>
        <p:spPr>
          <a:xfrm>
            <a:off x="6743575" y="5094599"/>
            <a:ext cx="3049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状態</a:t>
            </a:r>
            <a:r>
              <a:rPr kumimoji="1" lang="en-US" altLang="ja-JP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FB</a:t>
            </a:r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と</a:t>
            </a:r>
            <a:r>
              <a:rPr kumimoji="1" lang="en-US" altLang="ja-JP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PID</a:t>
            </a:r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制御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B60C23D8-2FA3-4E69-9464-F0D6AB236F9F}"/>
              </a:ext>
            </a:extLst>
          </p:cNvPr>
          <p:cNvSpPr/>
          <p:nvPr/>
        </p:nvSpPr>
        <p:spPr>
          <a:xfrm>
            <a:off x="1910983" y="5094599"/>
            <a:ext cx="4489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最適レギュレータ（</a:t>
            </a:r>
            <a:r>
              <a:rPr kumimoji="1" lang="en-US" altLang="ja-JP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LQR</a:t>
            </a:r>
            <a:r>
              <a:rPr kumimoji="1" lang="ja-JP" altLang="en-US" sz="28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666595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618673" y="170121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はじめに</a:t>
            </a:r>
          </a:p>
        </p:txBody>
      </p:sp>
      <p:grpSp>
        <p:nvGrpSpPr>
          <p:cNvPr id="35" name="グループ化 34">
            <a:extLst>
              <a:ext uri="{FF2B5EF4-FFF2-40B4-BE49-F238E27FC236}">
                <a16:creationId xmlns:a16="http://schemas.microsoft.com/office/drawing/2014/main" id="{97441153-D9CF-4249-B16A-80BBC32BA85F}"/>
              </a:ext>
            </a:extLst>
          </p:cNvPr>
          <p:cNvGrpSpPr/>
          <p:nvPr/>
        </p:nvGrpSpPr>
        <p:grpSpPr>
          <a:xfrm>
            <a:off x="2190472" y="1439123"/>
            <a:ext cx="7811057" cy="5133891"/>
            <a:chOff x="2428091" y="1439122"/>
            <a:chExt cx="7811057" cy="5133891"/>
          </a:xfrm>
        </p:grpSpPr>
        <p:grpSp>
          <p:nvGrpSpPr>
            <p:cNvPr id="25" name="グループ化 24">
              <a:extLst>
                <a:ext uri="{FF2B5EF4-FFF2-40B4-BE49-F238E27FC236}">
                  <a16:creationId xmlns:a16="http://schemas.microsoft.com/office/drawing/2014/main" id="{3D6B19A2-3349-4787-86C9-5A955AEA17F3}"/>
                </a:ext>
              </a:extLst>
            </p:cNvPr>
            <p:cNvGrpSpPr/>
            <p:nvPr/>
          </p:nvGrpSpPr>
          <p:grpSpPr>
            <a:xfrm>
              <a:off x="2428091" y="1439122"/>
              <a:ext cx="7811057" cy="1348359"/>
              <a:chOff x="1653391" y="1613164"/>
              <a:chExt cx="7811057" cy="1348359"/>
            </a:xfrm>
          </p:grpSpPr>
          <p:sp>
            <p:nvSpPr>
              <p:cNvPr id="3" name="テキスト ボックス 2">
                <a:extLst>
                  <a:ext uri="{FF2B5EF4-FFF2-40B4-BE49-F238E27FC236}">
                    <a16:creationId xmlns:a16="http://schemas.microsoft.com/office/drawing/2014/main" id="{A97E0E62-56A7-488D-A53D-D6D9FD84A272}"/>
                  </a:ext>
                </a:extLst>
              </p:cNvPr>
              <p:cNvSpPr txBox="1"/>
              <p:nvPr/>
            </p:nvSpPr>
            <p:spPr>
              <a:xfrm>
                <a:off x="2816474" y="2315192"/>
                <a:ext cx="664797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>
                    <a:solidFill>
                      <a:srgbClr val="F04A6E"/>
                    </a:solidFill>
                    <a:latin typeface="Noto Sans CJK JP Regular" panose="020B0500000000000000" pitchFamily="34" charset="-128"/>
                    <a:ea typeface="Noto Sans CJK JP Regular" panose="020B0500000000000000" pitchFamily="34" charset="-128"/>
                  </a:rPr>
                  <a:t>状態フィードバックを使おう！</a:t>
                </a:r>
                <a:endParaRPr kumimoji="1" lang="en-US" altLang="ja-JP" sz="3600" dirty="0">
                  <a:solidFill>
                    <a:srgbClr val="F04A6E"/>
                  </a:solidFill>
                  <a:latin typeface="Noto Sans CJK JP Regular" panose="020B0500000000000000" pitchFamily="34" charset="-128"/>
                  <a:ea typeface="Noto Sans CJK JP Regular" panose="020B0500000000000000" pitchFamily="34" charset="-128"/>
                </a:endParaRPr>
              </a:p>
            </p:txBody>
          </p:sp>
          <p:sp>
            <p:nvSpPr>
              <p:cNvPr id="14" name="テキスト ボックス 13">
                <a:extLst>
                  <a:ext uri="{FF2B5EF4-FFF2-40B4-BE49-F238E27FC236}">
                    <a16:creationId xmlns:a16="http://schemas.microsoft.com/office/drawing/2014/main" id="{529C9A96-D9F0-4DC2-B4C6-416D9FBA8990}"/>
                  </a:ext>
                </a:extLst>
              </p:cNvPr>
              <p:cNvSpPr txBox="1"/>
              <p:nvPr/>
            </p:nvSpPr>
            <p:spPr>
              <a:xfrm>
                <a:off x="1653391" y="1613164"/>
                <a:ext cx="341632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/>
                  <a:t>振子を直立させたい</a:t>
                </a:r>
              </a:p>
            </p:txBody>
          </p:sp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4BE103BD-0CA5-4785-91F1-5E347AE983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926"/>
              <a:stretch/>
            </p:blipFill>
            <p:spPr>
              <a:xfrm>
                <a:off x="1653391" y="2311933"/>
                <a:ext cx="1074162" cy="646331"/>
              </a:xfrm>
              <a:prstGeom prst="rect">
                <a:avLst/>
              </a:prstGeom>
            </p:spPr>
          </p:pic>
        </p:grpSp>
        <p:grpSp>
          <p:nvGrpSpPr>
            <p:cNvPr id="26" name="グループ化 25">
              <a:extLst>
                <a:ext uri="{FF2B5EF4-FFF2-40B4-BE49-F238E27FC236}">
                  <a16:creationId xmlns:a16="http://schemas.microsoft.com/office/drawing/2014/main" id="{2F7A91B8-69FE-474F-9A74-A4E4348846F5}"/>
                </a:ext>
              </a:extLst>
            </p:cNvPr>
            <p:cNvGrpSpPr/>
            <p:nvPr/>
          </p:nvGrpSpPr>
          <p:grpSpPr>
            <a:xfrm>
              <a:off x="2428091" y="3331888"/>
              <a:ext cx="6426060" cy="1348359"/>
              <a:chOff x="1653391" y="1613164"/>
              <a:chExt cx="6426060" cy="1348359"/>
            </a:xfrm>
          </p:grpSpPr>
          <p:sp>
            <p:nvSpPr>
              <p:cNvPr id="27" name="テキスト ボックス 26">
                <a:extLst>
                  <a:ext uri="{FF2B5EF4-FFF2-40B4-BE49-F238E27FC236}">
                    <a16:creationId xmlns:a16="http://schemas.microsoft.com/office/drawing/2014/main" id="{0B294ADC-FF08-40FF-9637-D8250F162E80}"/>
                  </a:ext>
                </a:extLst>
              </p:cNvPr>
              <p:cNvSpPr txBox="1"/>
              <p:nvPr/>
            </p:nvSpPr>
            <p:spPr>
              <a:xfrm>
                <a:off x="2816472" y="2315192"/>
                <a:ext cx="52629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>
                    <a:solidFill>
                      <a:srgbClr val="F04A6E"/>
                    </a:solidFill>
                    <a:latin typeface="Noto Sans CJK JP Regular" panose="020B0500000000000000" pitchFamily="34" charset="-128"/>
                    <a:ea typeface="Noto Sans CJK JP Regular" panose="020B0500000000000000" pitchFamily="34" charset="-128"/>
                  </a:rPr>
                  <a:t>ゆっくり移動させよう！</a:t>
                </a:r>
                <a:endParaRPr kumimoji="1" lang="en-US" altLang="ja-JP" sz="3600" dirty="0">
                  <a:solidFill>
                    <a:srgbClr val="F04A6E"/>
                  </a:solidFill>
                  <a:latin typeface="Noto Sans CJK JP Regular" panose="020B0500000000000000" pitchFamily="34" charset="-128"/>
                  <a:ea typeface="Noto Sans CJK JP Regular" panose="020B0500000000000000" pitchFamily="34" charset="-128"/>
                </a:endParaRPr>
              </a:p>
            </p:txBody>
          </p:sp>
          <p:sp>
            <p:nvSpPr>
              <p:cNvPr id="28" name="テキスト ボックス 27">
                <a:extLst>
                  <a:ext uri="{FF2B5EF4-FFF2-40B4-BE49-F238E27FC236}">
                    <a16:creationId xmlns:a16="http://schemas.microsoft.com/office/drawing/2014/main" id="{EA362C8E-6E22-4009-94E3-6FC1DA0A82F9}"/>
                  </a:ext>
                </a:extLst>
              </p:cNvPr>
              <p:cNvSpPr txBox="1"/>
              <p:nvPr/>
            </p:nvSpPr>
            <p:spPr>
              <a:xfrm>
                <a:off x="1653391" y="1613164"/>
                <a:ext cx="41344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/>
                  <a:t>どうやって移動させよう</a:t>
                </a:r>
              </a:p>
            </p:txBody>
          </p:sp>
          <p:pic>
            <p:nvPicPr>
              <p:cNvPr id="29" name="図 28">
                <a:extLst>
                  <a:ext uri="{FF2B5EF4-FFF2-40B4-BE49-F238E27FC236}">
                    <a16:creationId xmlns:a16="http://schemas.microsoft.com/office/drawing/2014/main" id="{FA033F42-298E-42E0-A82C-4E07772005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926"/>
              <a:stretch/>
            </p:blipFill>
            <p:spPr>
              <a:xfrm>
                <a:off x="1653391" y="2311933"/>
                <a:ext cx="1074162" cy="646331"/>
              </a:xfrm>
              <a:prstGeom prst="rect">
                <a:avLst/>
              </a:prstGeom>
            </p:spPr>
          </p:pic>
        </p:grpSp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E2BF0092-5CC9-4682-B8F5-C7C4292945ED}"/>
                </a:ext>
              </a:extLst>
            </p:cNvPr>
            <p:cNvGrpSpPr/>
            <p:nvPr/>
          </p:nvGrpSpPr>
          <p:grpSpPr>
            <a:xfrm>
              <a:off x="2428091" y="5224654"/>
              <a:ext cx="5964397" cy="1348359"/>
              <a:chOff x="1653391" y="1613164"/>
              <a:chExt cx="5964397" cy="1348359"/>
            </a:xfrm>
          </p:grpSpPr>
          <p:sp>
            <p:nvSpPr>
              <p:cNvPr id="31" name="テキスト ボックス 30">
                <a:extLst>
                  <a:ext uri="{FF2B5EF4-FFF2-40B4-BE49-F238E27FC236}">
                    <a16:creationId xmlns:a16="http://schemas.microsoft.com/office/drawing/2014/main" id="{9282150D-827F-4409-9731-16056E4CA58C}"/>
                  </a:ext>
                </a:extLst>
              </p:cNvPr>
              <p:cNvSpPr txBox="1"/>
              <p:nvPr/>
            </p:nvSpPr>
            <p:spPr>
              <a:xfrm>
                <a:off x="2816474" y="2315192"/>
                <a:ext cx="48013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3600" dirty="0">
                    <a:solidFill>
                      <a:srgbClr val="F04A6E"/>
                    </a:solidFill>
                    <a:latin typeface="Noto Sans CJK JP Regular" panose="020B0500000000000000" pitchFamily="34" charset="-128"/>
                    <a:ea typeface="Noto Sans CJK JP Regular" panose="020B0500000000000000" pitchFamily="34" charset="-128"/>
                  </a:rPr>
                  <a:t>目標値を設定しよう！</a:t>
                </a:r>
                <a:endParaRPr kumimoji="1" lang="en-US" altLang="ja-JP" sz="3600" dirty="0">
                  <a:solidFill>
                    <a:srgbClr val="F04A6E"/>
                  </a:solidFill>
                  <a:latin typeface="Noto Sans CJK JP Regular" panose="020B0500000000000000" pitchFamily="34" charset="-128"/>
                  <a:ea typeface="Noto Sans CJK JP Regular" panose="020B0500000000000000" pitchFamily="34" charset="-128"/>
                </a:endParaRPr>
              </a:p>
            </p:txBody>
          </p:sp>
          <p:sp>
            <p:nvSpPr>
              <p:cNvPr id="32" name="テキスト ボックス 31">
                <a:extLst>
                  <a:ext uri="{FF2B5EF4-FFF2-40B4-BE49-F238E27FC236}">
                    <a16:creationId xmlns:a16="http://schemas.microsoft.com/office/drawing/2014/main" id="{E24511EC-B7AC-4459-B6AD-EC12F0CA399E}"/>
                  </a:ext>
                </a:extLst>
              </p:cNvPr>
              <p:cNvSpPr txBox="1"/>
              <p:nvPr/>
            </p:nvSpPr>
            <p:spPr>
              <a:xfrm>
                <a:off x="1653391" y="1613164"/>
                <a:ext cx="592982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2800" dirty="0"/>
                  <a:t>決まった位置で台車を停止させたい</a:t>
                </a:r>
              </a:p>
            </p:txBody>
          </p:sp>
          <p:pic>
            <p:nvPicPr>
              <p:cNvPr id="33" name="図 32">
                <a:extLst>
                  <a:ext uri="{FF2B5EF4-FFF2-40B4-BE49-F238E27FC236}">
                    <a16:creationId xmlns:a16="http://schemas.microsoft.com/office/drawing/2014/main" id="{07428C51-CA42-46A7-86EA-224E3D211E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7926"/>
              <a:stretch/>
            </p:blipFill>
            <p:spPr>
              <a:xfrm>
                <a:off x="1653391" y="2311933"/>
                <a:ext cx="1074162" cy="64633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5994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964921" y="172835"/>
            <a:ext cx="2262158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極配置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31010FD-74F9-4C88-B1A4-CF89E32BDB46}"/>
              </a:ext>
            </a:extLst>
          </p:cNvPr>
          <p:cNvSpPr/>
          <p:nvPr/>
        </p:nvSpPr>
        <p:spPr>
          <a:xfrm>
            <a:off x="2908898" y="2190964"/>
            <a:ext cx="2345345" cy="4340507"/>
          </a:xfrm>
          <a:prstGeom prst="rect">
            <a:avLst/>
          </a:prstGeom>
          <a:solidFill>
            <a:srgbClr val="CDE1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C1B3AE3B-74B0-4EA9-BA50-00AF8E7E8134}"/>
              </a:ext>
            </a:extLst>
          </p:cNvPr>
          <p:cNvGrpSpPr/>
          <p:nvPr/>
        </p:nvGrpSpPr>
        <p:grpSpPr>
          <a:xfrm>
            <a:off x="337514" y="1955396"/>
            <a:ext cx="5142771" cy="4576084"/>
            <a:chOff x="867611" y="1931542"/>
            <a:chExt cx="4716379" cy="4196677"/>
          </a:xfrm>
        </p:grpSpPr>
        <p:cxnSp>
          <p:nvCxnSpPr>
            <p:cNvPr id="6" name="直線矢印コネクタ 5">
              <a:extLst>
                <a:ext uri="{FF2B5EF4-FFF2-40B4-BE49-F238E27FC236}">
                  <a16:creationId xmlns:a16="http://schemas.microsoft.com/office/drawing/2014/main" id="{87544934-C287-4808-85C5-6CFCF0E13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25800" y="1931542"/>
              <a:ext cx="0" cy="419667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01EC42EA-A189-4BBC-8945-40A4B6C20297}"/>
                </a:ext>
              </a:extLst>
            </p:cNvPr>
            <p:cNvCxnSpPr>
              <a:cxnSpLocks/>
            </p:cNvCxnSpPr>
            <p:nvPr/>
          </p:nvCxnSpPr>
          <p:spPr>
            <a:xfrm>
              <a:off x="867611" y="3981784"/>
              <a:ext cx="4716379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04DCC1E-1585-49CB-9E03-0E4AFF129CD6}"/>
              </a:ext>
            </a:extLst>
          </p:cNvPr>
          <p:cNvSpPr txBox="1"/>
          <p:nvPr/>
        </p:nvSpPr>
        <p:spPr>
          <a:xfrm>
            <a:off x="3474438" y="166773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不安定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CA92697A-CFCA-429C-B64E-1AAD70DE71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9" b="66422"/>
          <a:stretch/>
        </p:blipFill>
        <p:spPr>
          <a:xfrm rot="10800000">
            <a:off x="1658134" y="3653425"/>
            <a:ext cx="663830" cy="498939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3E244FD6-AD58-42BE-A6FD-0B26A0566F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69" b="66422"/>
          <a:stretch/>
        </p:blipFill>
        <p:spPr>
          <a:xfrm rot="16200000">
            <a:off x="2239519" y="3033412"/>
            <a:ext cx="663830" cy="49893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E6638FF-1B42-4180-B1E5-BF9479153E3D}"/>
              </a:ext>
            </a:extLst>
          </p:cNvPr>
          <p:cNvSpPr txBox="1"/>
          <p:nvPr/>
        </p:nvSpPr>
        <p:spPr>
          <a:xfrm>
            <a:off x="1384122" y="2399636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角周波数 大</a:t>
            </a:r>
            <a:endParaRPr kumimoji="1" lang="ja-JP" altLang="en-US" sz="1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D964F1C-C9B8-435B-87E0-B763DF2FBB34}"/>
              </a:ext>
            </a:extLst>
          </p:cNvPr>
          <p:cNvSpPr txBox="1"/>
          <p:nvPr/>
        </p:nvSpPr>
        <p:spPr>
          <a:xfrm>
            <a:off x="420276" y="3701780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収束 早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6C9EDE2A-F2AD-4EEA-8B30-0B72925C496E}"/>
              </a:ext>
            </a:extLst>
          </p:cNvPr>
          <p:cNvSpPr txBox="1"/>
          <p:nvPr/>
        </p:nvSpPr>
        <p:spPr>
          <a:xfrm>
            <a:off x="5446901" y="3990938"/>
            <a:ext cx="4880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Re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1131CCC-3925-433C-A144-26C54896A755}"/>
              </a:ext>
            </a:extLst>
          </p:cNvPr>
          <p:cNvSpPr txBox="1"/>
          <p:nvPr/>
        </p:nvSpPr>
        <p:spPr>
          <a:xfrm>
            <a:off x="2660272" y="1590795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/>
              <a:t>Im</a:t>
            </a:r>
            <a:endParaRPr kumimoji="1" lang="en-US" altLang="ja-JP" sz="2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BCA8AC5-A07F-4C89-A951-51E3A16A82C8}"/>
              </a:ext>
            </a:extLst>
          </p:cNvPr>
          <p:cNvSpPr txBox="1"/>
          <p:nvPr/>
        </p:nvSpPr>
        <p:spPr>
          <a:xfrm>
            <a:off x="6096000" y="4807034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>
                <a:solidFill>
                  <a:srgbClr val="F04A6E"/>
                </a:solidFill>
                <a:latin typeface="Noto Sans CJK JP Medium" panose="020B0600000000000000" pitchFamily="34" charset="-128"/>
                <a:ea typeface="Noto Sans CJK JP Medium" panose="020B0600000000000000" pitchFamily="34" charset="-128"/>
              </a:rPr>
              <a:t>極を適切に配置すれば立つハズ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F2268DC-58FB-47B9-8ED2-1B11245C1769}"/>
              </a:ext>
            </a:extLst>
          </p:cNvPr>
          <p:cNvSpPr txBox="1"/>
          <p:nvPr/>
        </p:nvSpPr>
        <p:spPr>
          <a:xfrm>
            <a:off x="6096000" y="2499409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システムの極配置によって</a:t>
            </a:r>
            <a:endParaRPr kumimoji="1" lang="en-US" altLang="ja-JP" sz="3200" dirty="0"/>
          </a:p>
          <a:p>
            <a:r>
              <a:rPr kumimoji="1" lang="ja-JP" altLang="en-US" sz="3200" dirty="0"/>
              <a:t>時間応答が変化する</a:t>
            </a:r>
          </a:p>
        </p:txBody>
      </p:sp>
      <p:pic>
        <p:nvPicPr>
          <p:cNvPr id="27" name="図 26">
            <a:extLst>
              <a:ext uri="{FF2B5EF4-FFF2-40B4-BE49-F238E27FC236}">
                <a16:creationId xmlns:a16="http://schemas.microsoft.com/office/drawing/2014/main" id="{2281A8AC-A3C4-4C13-AAEE-7A136F23A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5" r="36314" b="56957"/>
          <a:stretch/>
        </p:blipFill>
        <p:spPr>
          <a:xfrm rot="5400000">
            <a:off x="8666278" y="3842500"/>
            <a:ext cx="789271" cy="69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1721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5311171" y="172835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目次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0C95BEFE-997E-4712-A68E-5447AA8B514D}"/>
              </a:ext>
            </a:extLst>
          </p:cNvPr>
          <p:cNvSpPr/>
          <p:nvPr/>
        </p:nvSpPr>
        <p:spPr>
          <a:xfrm>
            <a:off x="4800172" y="1513755"/>
            <a:ext cx="2591656" cy="2591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010BD8AB-5DDE-4789-AEA0-154398394604}"/>
              </a:ext>
            </a:extLst>
          </p:cNvPr>
          <p:cNvSpPr/>
          <p:nvPr/>
        </p:nvSpPr>
        <p:spPr>
          <a:xfrm>
            <a:off x="3160444" y="3999187"/>
            <a:ext cx="2591656" cy="2591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8E1E0E04-A4CF-4DF1-AAC2-942CDA9CE742}"/>
              </a:ext>
            </a:extLst>
          </p:cNvPr>
          <p:cNvSpPr/>
          <p:nvPr/>
        </p:nvSpPr>
        <p:spPr>
          <a:xfrm>
            <a:off x="6439900" y="3999187"/>
            <a:ext cx="2591656" cy="2591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u="sng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3C6ECE9-752E-4A50-A249-E5393915A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60" b="58517"/>
          <a:stretch/>
        </p:blipFill>
        <p:spPr>
          <a:xfrm>
            <a:off x="1013945" y="3167394"/>
            <a:ext cx="646371" cy="523215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E437252-1ECB-4CD1-9818-C9E1B2EE75B2}"/>
              </a:ext>
            </a:extLst>
          </p:cNvPr>
          <p:cNvSpPr/>
          <p:nvPr/>
        </p:nvSpPr>
        <p:spPr>
          <a:xfrm>
            <a:off x="878548" y="6188983"/>
            <a:ext cx="10434904" cy="610680"/>
          </a:xfrm>
          <a:prstGeom prst="rect">
            <a:avLst/>
          </a:prstGeom>
          <a:solidFill>
            <a:srgbClr val="FAC8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9759D5E7-7FAC-4CB4-B1C0-7A6CF57319D6}"/>
              </a:ext>
            </a:extLst>
          </p:cNvPr>
          <p:cNvGrpSpPr/>
          <p:nvPr/>
        </p:nvGrpSpPr>
        <p:grpSpPr>
          <a:xfrm>
            <a:off x="6385851" y="2812948"/>
            <a:ext cx="5119655" cy="3677171"/>
            <a:chOff x="6385851" y="2812947"/>
            <a:chExt cx="5119654" cy="3677172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E8308607-0664-4F3D-8496-78B885E20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851" y="2812947"/>
              <a:ext cx="5119654" cy="2825814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FCFE6F98-0B02-475A-B131-07D2D00E5AA2}"/>
                </a:ext>
              </a:extLst>
            </p:cNvPr>
            <p:cNvSpPr txBox="1"/>
            <p:nvPr/>
          </p:nvSpPr>
          <p:spPr>
            <a:xfrm>
              <a:off x="6580415" y="6028454"/>
              <a:ext cx="47305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400" dirty="0"/>
                <a:t>MATLAB</a:t>
              </a:r>
              <a:r>
                <a:rPr kumimoji="1" lang="ja-JP" altLang="en-US" sz="2400" dirty="0"/>
                <a:t>によるゲイン導出の様子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3002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2194932" y="172835"/>
            <a:ext cx="7802136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ポテンショメータの誤差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7918D94-64FE-46A9-BD49-0B1CBC815679}"/>
              </a:ext>
            </a:extLst>
          </p:cNvPr>
          <p:cNvSpPr txBox="1"/>
          <p:nvPr/>
        </p:nvSpPr>
        <p:spPr>
          <a:xfrm>
            <a:off x="2156460" y="1441837"/>
            <a:ext cx="78790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dirty="0"/>
              <a:t>ズレによって生じる</a:t>
            </a:r>
            <a:endParaRPr kumimoji="1" lang="en-US" altLang="ja-JP" sz="4000" dirty="0"/>
          </a:p>
          <a:p>
            <a:r>
              <a:rPr kumimoji="1" lang="ja-JP" altLang="en-US" sz="4000" dirty="0"/>
              <a:t>角運動量をどうにかしなくては</a:t>
            </a:r>
            <a:r>
              <a:rPr kumimoji="1" lang="en-US" altLang="ja-JP" sz="4000" dirty="0"/>
              <a:t>…</a:t>
            </a:r>
            <a:endParaRPr kumimoji="1" lang="ja-JP" altLang="en-US" sz="4000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CD1B69F0-52E1-4F55-B59D-13059F47B610}"/>
              </a:ext>
            </a:extLst>
          </p:cNvPr>
          <p:cNvGrpSpPr/>
          <p:nvPr/>
        </p:nvGrpSpPr>
        <p:grpSpPr>
          <a:xfrm>
            <a:off x="1227365" y="2807785"/>
            <a:ext cx="8954524" cy="4050217"/>
            <a:chOff x="1227364" y="2807783"/>
            <a:chExt cx="8954524" cy="4050217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74F380C5-8645-4C2E-B5D2-89E53F880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24388" y="4000500"/>
              <a:ext cx="2857500" cy="285750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C6B86A90-966A-4F1F-9FC9-A192AABBB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7364" y="3429000"/>
              <a:ext cx="2857500" cy="28575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B1E3F5E5-977B-4C9C-9845-5C11D0AC2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38863" y="2807783"/>
              <a:ext cx="4338086" cy="2024440"/>
            </a:xfrm>
            <a:prstGeom prst="rect">
              <a:avLst/>
            </a:prstGeom>
          </p:spPr>
        </p:pic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565153A-AAF3-4FDA-8092-B03F2DFD6627}"/>
                </a:ext>
              </a:extLst>
            </p:cNvPr>
            <p:cNvSpPr txBox="1"/>
            <p:nvPr/>
          </p:nvSpPr>
          <p:spPr>
            <a:xfrm>
              <a:off x="4267141" y="3350610"/>
              <a:ext cx="305724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800" dirty="0"/>
                <a:t>角速度を重視して</a:t>
              </a:r>
              <a:endParaRPr kumimoji="1" lang="en-US" altLang="ja-JP" sz="2800" dirty="0"/>
            </a:p>
            <a:p>
              <a:r>
                <a:rPr kumimoji="1" lang="ja-JP" altLang="en-US" sz="2800" dirty="0"/>
                <a:t>制御してみようぜ</a:t>
              </a:r>
            </a:p>
          </p:txBody>
        </p:sp>
        <p:pic>
          <p:nvPicPr>
            <p:cNvPr id="28" name="図 27">
              <a:extLst>
                <a:ext uri="{FF2B5EF4-FFF2-40B4-BE49-F238E27FC236}">
                  <a16:creationId xmlns:a16="http://schemas.microsoft.com/office/drawing/2014/main" id="{1C5AEFA5-0B1E-447B-AC39-DDBE76287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43" t="994" r="40294" b="79451"/>
            <a:stretch/>
          </p:blipFill>
          <p:spPr>
            <a:xfrm>
              <a:off x="8026400" y="4017656"/>
              <a:ext cx="533298" cy="55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063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964921" y="172835"/>
            <a:ext cx="2262158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極配置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5221822-C18E-4022-9360-E962FA3EA9F7}"/>
              </a:ext>
            </a:extLst>
          </p:cNvPr>
          <p:cNvSpPr txBox="1"/>
          <p:nvPr/>
        </p:nvSpPr>
        <p:spPr>
          <a:xfrm>
            <a:off x="2710165" y="6038039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G(s)</a:t>
            </a:r>
            <a:endParaRPr kumimoji="1" lang="ja-JP" altLang="en-US" sz="2000" dirty="0"/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FBA3A650-D32C-4F2D-8299-7DFFD600A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1" y="1704090"/>
            <a:ext cx="4883418" cy="4002150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F649A2CC-EC1B-4FD4-B2F5-4831F269C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71" y="1704090"/>
            <a:ext cx="4883418" cy="4002150"/>
          </a:xfrm>
          <a:prstGeom prst="rect">
            <a:avLst/>
          </a:prstGeom>
        </p:spPr>
      </p:pic>
      <p:grpSp>
        <p:nvGrpSpPr>
          <p:cNvPr id="54" name="グループ化 53">
            <a:extLst>
              <a:ext uri="{FF2B5EF4-FFF2-40B4-BE49-F238E27FC236}">
                <a16:creationId xmlns:a16="http://schemas.microsoft.com/office/drawing/2014/main" id="{5CD63B63-0FBB-4761-9854-F077656C97E0}"/>
              </a:ext>
            </a:extLst>
          </p:cNvPr>
          <p:cNvGrpSpPr/>
          <p:nvPr/>
        </p:nvGrpSpPr>
        <p:grpSpPr>
          <a:xfrm>
            <a:off x="5702447" y="1956805"/>
            <a:ext cx="6175088" cy="1636890"/>
            <a:chOff x="5607853" y="2231069"/>
            <a:chExt cx="6175087" cy="1636889"/>
          </a:xfrm>
        </p:grpSpPr>
        <p:sp>
          <p:nvSpPr>
            <p:cNvPr id="55" name="テキスト ボックス 54">
              <a:extLst>
                <a:ext uri="{FF2B5EF4-FFF2-40B4-BE49-F238E27FC236}">
                  <a16:creationId xmlns:a16="http://schemas.microsoft.com/office/drawing/2014/main" id="{134D5ED3-3DDB-47F4-AD52-0436ADB04EA1}"/>
                </a:ext>
              </a:extLst>
            </p:cNvPr>
            <p:cNvSpPr txBox="1"/>
            <p:nvPr/>
          </p:nvSpPr>
          <p:spPr>
            <a:xfrm>
              <a:off x="5734412" y="2231069"/>
              <a:ext cx="51331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3200" dirty="0">
                  <a:latin typeface="+mj-lt"/>
                  <a:ea typeface="Noto Sans CJK JP Light" panose="020B0300000000000000" pitchFamily="34" charset="-128"/>
                </a:rPr>
                <a:t>システムの伝達関数</a:t>
              </a:r>
              <a:r>
                <a:rPr kumimoji="1" lang="en-US" altLang="ja-JP" sz="3200" dirty="0">
                  <a:latin typeface="+mj-lt"/>
                  <a:ea typeface="Noto Sans CJK JP Light" panose="020B0300000000000000" pitchFamily="34" charset="-128"/>
                </a:rPr>
                <a:t>G(s) </a:t>
              </a:r>
              <a:r>
                <a:rPr kumimoji="1" lang="ja-JP" altLang="en-US" sz="3200" dirty="0">
                  <a:latin typeface="+mj-lt"/>
                  <a:ea typeface="Noto Sans CJK JP Light" panose="020B0300000000000000" pitchFamily="34" charset="-128"/>
                </a:rPr>
                <a:t>は</a:t>
              </a:r>
              <a:endParaRPr kumimoji="1" lang="en-US" altLang="ja-JP" sz="3200" dirty="0">
                <a:latin typeface="+mj-lt"/>
                <a:ea typeface="Noto Sans CJK JP Light" panose="020B0300000000000000" pitchFamily="34" charset="-128"/>
              </a:endParaRPr>
            </a:p>
          </p:txBody>
        </p:sp>
        <p:sp>
          <p:nvSpPr>
            <p:cNvPr id="56" name="テキスト ボックス 55">
              <a:extLst>
                <a:ext uri="{FF2B5EF4-FFF2-40B4-BE49-F238E27FC236}">
                  <a16:creationId xmlns:a16="http://schemas.microsoft.com/office/drawing/2014/main" id="{69A73630-74CC-41EC-9950-CB299F107769}"/>
                </a:ext>
              </a:extLst>
            </p:cNvPr>
            <p:cNvSpPr txBox="1"/>
            <p:nvPr/>
          </p:nvSpPr>
          <p:spPr>
            <a:xfrm>
              <a:off x="5607853" y="2988679"/>
              <a:ext cx="6175087" cy="8792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kumimoji="1" lang="pt-BR" altLang="ja-JP" sz="28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                 4430 s^2 - 6.426e05</a:t>
              </a:r>
            </a:p>
            <a:p>
              <a:pPr>
                <a:lnSpc>
                  <a:spcPts val="2000"/>
                </a:lnSpc>
              </a:pPr>
              <a:r>
                <a:rPr kumimoji="1" lang="pt-BR" altLang="ja-JP" sz="28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        ------------------------------------</a:t>
              </a:r>
            </a:p>
            <a:p>
              <a:pPr>
                <a:lnSpc>
                  <a:spcPts val="2000"/>
                </a:lnSpc>
              </a:pPr>
              <a:r>
                <a:rPr kumimoji="1" lang="pt-BR" altLang="ja-JP" sz="2800" b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 s(s^3 + 35.07 s^2 - 52.72 s^1 – 1785)</a:t>
              </a:r>
              <a:endParaRPr kumimoji="1" lang="en-US" altLang="ja-JP" sz="2800" b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C7F17BBF-02A9-4807-9C27-FC852B38646D}"/>
              </a:ext>
            </a:extLst>
          </p:cNvPr>
          <p:cNvSpPr txBox="1"/>
          <p:nvPr/>
        </p:nvSpPr>
        <p:spPr>
          <a:xfrm>
            <a:off x="5829003" y="3778070"/>
            <a:ext cx="52918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+mj-ea"/>
                <a:ea typeface="+mj-ea"/>
              </a:rPr>
              <a:t>ゲイン余裕 </a:t>
            </a:r>
            <a:r>
              <a:rPr kumimoji="1" lang="en-US" altLang="ja-JP" sz="2400" dirty="0">
                <a:latin typeface="+mj-ea"/>
                <a:ea typeface="+mj-ea"/>
              </a:rPr>
              <a:t>= Inf [</a:t>
            </a:r>
            <a:r>
              <a:rPr kumimoji="1" lang="en-US" altLang="ja-JP" sz="2400" dirty="0" err="1">
                <a:latin typeface="+mj-ea"/>
                <a:ea typeface="+mj-ea"/>
              </a:rPr>
              <a:t>db</a:t>
            </a:r>
            <a:r>
              <a:rPr kumimoji="1" lang="en-US" altLang="ja-JP" sz="2400" dirty="0">
                <a:latin typeface="+mj-ea"/>
                <a:ea typeface="+mj-ea"/>
              </a:rPr>
              <a:t>]</a:t>
            </a:r>
          </a:p>
          <a:p>
            <a:r>
              <a:rPr kumimoji="1" lang="ja-JP" altLang="en-US" sz="2400" dirty="0">
                <a:latin typeface="+mj-ea"/>
                <a:ea typeface="+mj-ea"/>
              </a:rPr>
              <a:t>位相余裕     </a:t>
            </a:r>
            <a:r>
              <a:rPr kumimoji="1" lang="en-US" altLang="ja-JP" sz="2400" dirty="0">
                <a:latin typeface="+mj-ea"/>
                <a:ea typeface="+mj-ea"/>
              </a:rPr>
              <a:t>= 29.121 [deg]</a:t>
            </a:r>
          </a:p>
          <a:p>
            <a:r>
              <a:rPr kumimoji="1" lang="ja-JP" altLang="en-US" sz="2400" dirty="0">
                <a:latin typeface="+mj-ea"/>
                <a:ea typeface="+mj-ea"/>
              </a:rPr>
              <a:t>位相交差角周波数 </a:t>
            </a:r>
            <a:r>
              <a:rPr kumimoji="1" lang="en-US" altLang="ja-JP" sz="2400" dirty="0">
                <a:latin typeface="+mj-ea"/>
                <a:ea typeface="+mj-ea"/>
              </a:rPr>
              <a:t>= Inf [rad/s]</a:t>
            </a:r>
          </a:p>
          <a:p>
            <a:r>
              <a:rPr kumimoji="1" lang="ja-JP" altLang="en-US" sz="2400" dirty="0">
                <a:latin typeface="+mj-ea"/>
                <a:ea typeface="+mj-ea"/>
              </a:rPr>
              <a:t>ゲイン交差各周波数 </a:t>
            </a:r>
            <a:r>
              <a:rPr kumimoji="1" lang="en-US" altLang="ja-JP" sz="2400" dirty="0">
                <a:latin typeface="+mj-ea"/>
                <a:ea typeface="+mj-ea"/>
              </a:rPr>
              <a:t>= 62.924[rad/s]</a:t>
            </a:r>
          </a:p>
        </p:txBody>
      </p:sp>
    </p:spTree>
    <p:extLst>
      <p:ext uri="{BB962C8B-B14F-4D97-AF65-F5344CB8AC3E}">
        <p14:creationId xmlns:p14="http://schemas.microsoft.com/office/powerpoint/2010/main" val="3232744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9AFECBCC-DAAA-4BE7-B31C-A2C41BF74403}"/>
              </a:ext>
            </a:extLst>
          </p:cNvPr>
          <p:cNvSpPr/>
          <p:nvPr/>
        </p:nvSpPr>
        <p:spPr>
          <a:xfrm>
            <a:off x="2" y="1"/>
            <a:ext cx="12191999" cy="12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 CJK JP Regular" panose="020B0500000000000000" pitchFamily="34" charset="-128"/>
              <a:ea typeface="Noto Sans CJK JP Regular" panose="020B0500000000000000" pitchFamily="34" charset="-128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1D0AE63-5E35-46AF-8D5A-2E7AB3C93AC7}"/>
              </a:ext>
            </a:extLst>
          </p:cNvPr>
          <p:cNvSpPr txBox="1"/>
          <p:nvPr/>
        </p:nvSpPr>
        <p:spPr>
          <a:xfrm>
            <a:off x="4964921" y="172835"/>
            <a:ext cx="2262158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ja-JP" altLang="en-US" sz="5400" dirty="0">
                <a:solidFill>
                  <a:schemeClr val="bg1"/>
                </a:solidFill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極配置</a:t>
            </a: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49E11C2F-76A7-43BE-96B4-1B793A40AE3D}"/>
              </a:ext>
            </a:extLst>
          </p:cNvPr>
          <p:cNvGrpSpPr/>
          <p:nvPr/>
        </p:nvGrpSpPr>
        <p:grpSpPr>
          <a:xfrm>
            <a:off x="5702447" y="1956805"/>
            <a:ext cx="6075702" cy="1645995"/>
            <a:chOff x="5607853" y="2231069"/>
            <a:chExt cx="6075701" cy="1645994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5CAEE9FF-7AB7-466B-BFF5-7F5B2D9E76DF}"/>
                </a:ext>
              </a:extLst>
            </p:cNvPr>
            <p:cNvSpPr txBox="1"/>
            <p:nvPr/>
          </p:nvSpPr>
          <p:spPr>
            <a:xfrm>
              <a:off x="5734412" y="2231069"/>
              <a:ext cx="51331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3200">
                  <a:latin typeface="+mj-lt"/>
                  <a:ea typeface="Noto Sans CJK JP Light" panose="020B0300000000000000" pitchFamily="34" charset="-128"/>
                </a:defRPr>
              </a:lvl1pPr>
            </a:lstStyle>
            <a:p>
              <a:r>
                <a:rPr lang="ja-JP" altLang="en-US" dirty="0"/>
                <a:t>システムの</a:t>
              </a:r>
              <a:r>
                <a:rPr lang="ja-JP" altLang="en-US"/>
                <a:t>伝達関数</a:t>
              </a:r>
              <a:r>
                <a:rPr lang="en-US" altLang="ja-JP" dirty="0"/>
                <a:t>G(s</a:t>
              </a:r>
              <a:r>
                <a:rPr lang="en-US" altLang="ja-JP"/>
                <a:t>) </a:t>
              </a:r>
              <a:r>
                <a:rPr lang="ja-JP" altLang="en-US"/>
                <a:t>は</a:t>
              </a:r>
              <a:endParaRPr lang="en-US" altLang="ja-JP" dirty="0"/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F744F1D5-82C6-4C02-8B85-22BD3053653F}"/>
                </a:ext>
              </a:extLst>
            </p:cNvPr>
            <p:cNvSpPr txBox="1"/>
            <p:nvPr/>
          </p:nvSpPr>
          <p:spPr>
            <a:xfrm>
              <a:off x="5607853" y="2988679"/>
              <a:ext cx="6569426" cy="8908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lnSpc>
                  <a:spcPts val="2000"/>
                </a:lnSpc>
                <a:defRPr kumimoji="1" sz="2800" b="1">
                  <a:latin typeface="Cambria Math" panose="02040503050406030204" pitchFamily="18" charset="0"/>
                  <a:ea typeface="Cambria Math" panose="02040503050406030204" pitchFamily="18" charset="0"/>
                </a:defRPr>
              </a:lvl1pPr>
            </a:lstStyle>
            <a:p>
              <a:r>
                <a:rPr lang="pt-BR" altLang="ja-JP" dirty="0"/>
                <a:t>                  4430 s^2 - 6.426e05</a:t>
              </a:r>
            </a:p>
            <a:p>
              <a:r>
                <a:rPr lang="pt-BR" altLang="ja-JP" dirty="0"/>
                <a:t>         ------------------------------------</a:t>
              </a:r>
            </a:p>
            <a:p>
              <a:r>
                <a:rPr lang="pt-BR" altLang="ja-JP" dirty="0"/>
                <a:t>  s(s^3 + 35.07 s^2 - 52.72 s^1 – </a:t>
              </a:r>
              <a:r>
                <a:rPr lang="pt-BR" altLang="ja-JP"/>
                <a:t>1785)</a:t>
              </a:r>
              <a:endParaRPr lang="en-US" altLang="ja-JP" dirty="0"/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4D6D75F-6084-4FD9-ADA5-86979549354D}"/>
              </a:ext>
            </a:extLst>
          </p:cNvPr>
          <p:cNvSpPr txBox="1"/>
          <p:nvPr/>
        </p:nvSpPr>
        <p:spPr>
          <a:xfrm>
            <a:off x="6428936" y="2541579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sz="2800" dirty="0">
              <a:latin typeface="Noto Sans CJK JP Bold" panose="020B0800000000000000" pitchFamily="34" charset="-128"/>
              <a:ea typeface="Noto Sans CJK JP Bold" panose="020B0800000000000000" pitchFamily="34" charset="-128"/>
            </a:endParaRPr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6A33F103-19A3-4214-B00F-9401ABFF3E87}"/>
              </a:ext>
            </a:extLst>
          </p:cNvPr>
          <p:cNvGrpSpPr/>
          <p:nvPr/>
        </p:nvGrpSpPr>
        <p:grpSpPr>
          <a:xfrm>
            <a:off x="1019669" y="5879078"/>
            <a:ext cx="10341850" cy="696433"/>
            <a:chOff x="521375" y="6153332"/>
            <a:chExt cx="10341851" cy="696431"/>
          </a:xfrm>
        </p:grpSpPr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B09215ED-E588-4F99-9C4B-70D57B1779CA}"/>
                </a:ext>
              </a:extLst>
            </p:cNvPr>
            <p:cNvSpPr txBox="1"/>
            <p:nvPr/>
          </p:nvSpPr>
          <p:spPr>
            <a:xfrm>
              <a:off x="521375" y="6214887"/>
              <a:ext cx="1896673" cy="523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800" dirty="0"/>
                <a:t>C</a:t>
              </a:r>
              <a:r>
                <a:rPr kumimoji="1" lang="en-US" altLang="ja-JP" sz="2800" baseline="-25000" dirty="0"/>
                <a:t>1</a:t>
              </a:r>
              <a:r>
                <a:rPr kumimoji="1" lang="en-US" altLang="ja-JP" sz="2800" dirty="0"/>
                <a:t>(s)G(s) =</a:t>
              </a:r>
              <a:endParaRPr kumimoji="1" lang="ja-JP" altLang="en-US" sz="2000" dirty="0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C0D59A65-B6EB-4F25-947C-A9362452467F}"/>
                </a:ext>
              </a:extLst>
            </p:cNvPr>
            <p:cNvSpPr txBox="1"/>
            <p:nvPr/>
          </p:nvSpPr>
          <p:spPr>
            <a:xfrm>
              <a:off x="2512745" y="6239084"/>
              <a:ext cx="8255787" cy="6106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300"/>
                </a:lnSpc>
              </a:pPr>
              <a:r>
                <a:rPr kumimoji="1" lang="pt-BR" altLang="ja-JP" dirty="0"/>
                <a:t> 568.2 s^5 - 2031 s^4 - 1.255e05 s^3 + 2.945e05 s^2 + 6.249e06 s + 5040</a:t>
              </a:r>
            </a:p>
            <a:p>
              <a:pPr>
                <a:lnSpc>
                  <a:spcPts val="1300"/>
                </a:lnSpc>
              </a:pPr>
              <a:r>
                <a:rPr kumimoji="1" lang="pt-BR" altLang="ja-JP" dirty="0"/>
                <a:t>                             ----------------------------------------------------</a:t>
              </a:r>
            </a:p>
            <a:p>
              <a:pPr>
                <a:lnSpc>
                  <a:spcPts val="1300"/>
                </a:lnSpc>
              </a:pPr>
              <a:r>
                <a:rPr kumimoji="1" lang="pt-BR" altLang="ja-JP" dirty="0"/>
                <a:t>s^7 + 28 s^6 - 246.2 s^5 + 3991 s^4 + 1.323e05 s^3 - 2.814e05 s^2 - 6.236e06 s</a:t>
              </a:r>
              <a:endParaRPr kumimoji="1" lang="ja-JP" altLang="en-US" dirty="0"/>
            </a:p>
          </p:txBody>
        </p:sp>
        <p:sp>
          <p:nvSpPr>
            <p:cNvPr id="28" name="テキスト ボックス 27">
              <a:extLst>
                <a:ext uri="{FF2B5EF4-FFF2-40B4-BE49-F238E27FC236}">
                  <a16:creationId xmlns:a16="http://schemas.microsoft.com/office/drawing/2014/main" id="{06E61EE5-9A5B-41FF-978E-8B482261C45C}"/>
                </a:ext>
              </a:extLst>
            </p:cNvPr>
            <p:cNvSpPr txBox="1"/>
            <p:nvPr/>
          </p:nvSpPr>
          <p:spPr>
            <a:xfrm>
              <a:off x="2324996" y="6153333"/>
              <a:ext cx="340158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dirty="0"/>
                <a:t>(</a:t>
              </a:r>
              <a:endParaRPr kumimoji="1" lang="ja-JP" altLang="en-US" sz="2000" dirty="0"/>
            </a:p>
          </p:txBody>
        </p:sp>
        <p:sp>
          <p:nvSpPr>
            <p:cNvPr id="29" name="テキスト ボックス 28">
              <a:extLst>
                <a:ext uri="{FF2B5EF4-FFF2-40B4-BE49-F238E27FC236}">
                  <a16:creationId xmlns:a16="http://schemas.microsoft.com/office/drawing/2014/main" id="{1C37B80E-8A30-4BC9-BC8A-BD8D4DDAADB4}"/>
                </a:ext>
              </a:extLst>
            </p:cNvPr>
            <p:cNvSpPr txBox="1"/>
            <p:nvPr/>
          </p:nvSpPr>
          <p:spPr>
            <a:xfrm>
              <a:off x="10523068" y="6153332"/>
              <a:ext cx="340158" cy="646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3600"/>
              </a:lvl1pPr>
            </a:lstStyle>
            <a:p>
              <a:r>
                <a:rPr lang="en-US" altLang="ja-JP" dirty="0"/>
                <a:t>)</a:t>
              </a:r>
              <a:endParaRPr lang="ja-JP" altLang="en-US" dirty="0"/>
            </a:p>
          </p:txBody>
        </p:sp>
      </p:grp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6624B24-9910-400D-B454-9D4C7B428119}"/>
              </a:ext>
            </a:extLst>
          </p:cNvPr>
          <p:cNvGrpSpPr/>
          <p:nvPr/>
        </p:nvGrpSpPr>
        <p:grpSpPr>
          <a:xfrm>
            <a:off x="5640650" y="3778070"/>
            <a:ext cx="6379471" cy="1554897"/>
            <a:chOff x="5546058" y="4052335"/>
            <a:chExt cx="6379473" cy="1554898"/>
          </a:xfrm>
        </p:grpSpPr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A583A6CB-A43F-4320-A87B-8BCFE613CEA5}"/>
                </a:ext>
              </a:extLst>
            </p:cNvPr>
            <p:cNvSpPr txBox="1"/>
            <p:nvPr/>
          </p:nvSpPr>
          <p:spPr>
            <a:xfrm>
              <a:off x="5734411" y="4052335"/>
              <a:ext cx="6191120" cy="10831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2800">
                  <a:latin typeface="Noto Sans CJK JP Bold" panose="020B0800000000000000" pitchFamily="34" charset="-128"/>
                  <a:ea typeface="Noto Sans CJK JP Bold" panose="020B0800000000000000" pitchFamily="34" charset="-128"/>
                </a:defRPr>
              </a:lvl1pPr>
            </a:lstStyle>
            <a:p>
              <a:pPr>
                <a:lnSpc>
                  <a:spcPts val="4000"/>
                </a:lnSpc>
              </a:pPr>
              <a:r>
                <a:rPr lang="ja-JP" altLang="en-US" dirty="0"/>
                <a:t>静止時の直列補償器</a:t>
              </a:r>
              <a:r>
                <a:rPr lang="en-US" altLang="ja-JP" dirty="0"/>
                <a:t>C</a:t>
              </a:r>
              <a:r>
                <a:rPr lang="en-US" altLang="ja-JP" baseline="-25000" dirty="0"/>
                <a:t>1</a:t>
              </a:r>
              <a:r>
                <a:rPr lang="en-US" altLang="ja-JP" dirty="0"/>
                <a:t>(s) </a:t>
              </a:r>
              <a:r>
                <a:rPr lang="ja-JP" altLang="en-US" dirty="0"/>
                <a:t>を設計して</a:t>
              </a:r>
              <a:endParaRPr lang="en-US" altLang="ja-JP" dirty="0"/>
            </a:p>
            <a:p>
              <a:pPr>
                <a:lnSpc>
                  <a:spcPts val="4000"/>
                </a:lnSpc>
              </a:pPr>
              <a:r>
                <a:rPr lang="ja-JP" altLang="en-US" dirty="0"/>
                <a:t>根軌跡を見てみた</a:t>
              </a:r>
              <a:endParaRPr lang="en-US" altLang="ja-JP" dirty="0"/>
            </a:p>
          </p:txBody>
        </p:sp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4ED7C137-73D2-42F0-9D9E-3E095AF72954}"/>
                </a:ext>
              </a:extLst>
            </p:cNvPr>
            <p:cNvSpPr txBox="1"/>
            <p:nvPr/>
          </p:nvSpPr>
          <p:spPr>
            <a:xfrm>
              <a:off x="5546058" y="5084013"/>
              <a:ext cx="6032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kumimoji="1" sz="2800">
                  <a:latin typeface="Noto Sans CJK JP Bold" panose="020B0800000000000000" pitchFamily="34" charset="-128"/>
                  <a:ea typeface="Noto Sans CJK JP Bold" panose="020B0800000000000000" pitchFamily="34" charset="-128"/>
                </a:defRPr>
              </a:lvl1pPr>
            </a:lstStyle>
            <a:p>
              <a:r>
                <a:rPr lang="ja-JP" altLang="en-US" dirty="0"/>
                <a:t>（例）閉ループの極 </a:t>
              </a:r>
              <a:r>
                <a:rPr lang="en-US" altLang="ja-JP" dirty="0"/>
                <a:t>[-11,-12,…-17]</a:t>
              </a:r>
            </a:p>
          </p:txBody>
        </p:sp>
      </p:grpSp>
      <p:pic>
        <p:nvPicPr>
          <p:cNvPr id="13" name="図 12">
            <a:extLst>
              <a:ext uri="{FF2B5EF4-FFF2-40B4-BE49-F238E27FC236}">
                <a16:creationId xmlns:a16="http://schemas.microsoft.com/office/drawing/2014/main" id="{A7E24F40-5746-4D79-8228-858367D54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75" y="1704090"/>
            <a:ext cx="4820444" cy="4002151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53DF1F48-BB67-489C-86B4-CDDE5079C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9" y="1704090"/>
            <a:ext cx="4820444" cy="4002150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6E59E35-9170-464F-992D-B3B3C2B03B6C}"/>
              </a:ext>
            </a:extLst>
          </p:cNvPr>
          <p:cNvSpPr txBox="1"/>
          <p:nvPr/>
        </p:nvSpPr>
        <p:spPr>
          <a:xfrm>
            <a:off x="5829003" y="3778070"/>
            <a:ext cx="5181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ゲイン余裕 </a:t>
            </a:r>
            <a:r>
              <a:rPr kumimoji="1" lang="en-US" altLang="ja-JP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= 0.968 [</a:t>
            </a:r>
            <a:r>
              <a:rPr kumimoji="1" lang="en-US" altLang="ja-JP" sz="2400" dirty="0" err="1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db</a:t>
            </a:r>
            <a:r>
              <a:rPr kumimoji="1" lang="en-US" altLang="ja-JP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]</a:t>
            </a:r>
          </a:p>
          <a:p>
            <a:r>
              <a:rPr kumimoji="1" lang="ja-JP" altLang="en-US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位相余裕     </a:t>
            </a:r>
            <a:r>
              <a:rPr kumimoji="1" lang="en-US" altLang="ja-JP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= 5.547 [deg]</a:t>
            </a:r>
          </a:p>
          <a:p>
            <a:r>
              <a:rPr kumimoji="1" lang="ja-JP" altLang="en-US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位相交差角周波数 </a:t>
            </a:r>
            <a:r>
              <a:rPr kumimoji="1" lang="en-US" altLang="ja-JP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= 17.625 [rad/s]</a:t>
            </a:r>
          </a:p>
          <a:p>
            <a:r>
              <a:rPr kumimoji="1" lang="ja-JP" altLang="en-US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ゲイン交差各周波数 </a:t>
            </a:r>
            <a:r>
              <a:rPr kumimoji="1" lang="en-US" altLang="ja-JP" sz="2400" dirty="0">
                <a:latin typeface="Noto Sans CJK JP Bold" panose="020B0800000000000000" pitchFamily="34" charset="-128"/>
                <a:ea typeface="Noto Sans CJK JP Bold" panose="020B0800000000000000" pitchFamily="34" charset="-128"/>
              </a:rPr>
              <a:t>= 9.486 [rad/s]</a:t>
            </a:r>
          </a:p>
        </p:txBody>
      </p:sp>
    </p:spTree>
    <p:extLst>
      <p:ext uri="{BB962C8B-B14F-4D97-AF65-F5344CB8AC3E}">
        <p14:creationId xmlns:p14="http://schemas.microsoft.com/office/powerpoint/2010/main" val="359599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95952438-F893-4B21-85EA-B08A8FF9E23C}"/>
              </a:ext>
            </a:extLst>
          </p:cNvPr>
          <p:cNvGrpSpPr/>
          <p:nvPr/>
        </p:nvGrpSpPr>
        <p:grpSpPr>
          <a:xfrm>
            <a:off x="2" y="0"/>
            <a:ext cx="12191999" cy="1269001"/>
            <a:chOff x="0" y="0"/>
            <a:chExt cx="12191999" cy="1269001"/>
          </a:xfrm>
        </p:grpSpPr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80C0A22F-69DE-4D1F-98E6-6BC2BED5D78D}"/>
                </a:ext>
              </a:extLst>
            </p:cNvPr>
            <p:cNvSpPr/>
            <p:nvPr/>
          </p:nvSpPr>
          <p:spPr>
            <a:xfrm>
              <a:off x="0" y="0"/>
              <a:ext cx="12191999" cy="12690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Noto Sans CJK JP Regular" panose="020B0500000000000000" pitchFamily="34" charset="-128"/>
                <a:ea typeface="Noto Sans CJK JP Regular" panose="020B0500000000000000" pitchFamily="34" charset="-128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50C000F6-F947-4264-AC1A-8AB77F68C48B}"/>
                </a:ext>
              </a:extLst>
            </p:cNvPr>
            <p:cNvSpPr txBox="1"/>
            <p:nvPr/>
          </p:nvSpPr>
          <p:spPr>
            <a:xfrm>
              <a:off x="2541181" y="172835"/>
              <a:ext cx="71096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400" dirty="0">
                  <a:solidFill>
                    <a:schemeClr val="bg1"/>
                  </a:solidFill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線形二次レギュレータ</a:t>
              </a:r>
            </a:p>
          </p:txBody>
        </p:sp>
      </p:grp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8CA1EA42-697B-47C4-8FEB-A35098ADC9A1}"/>
              </a:ext>
            </a:extLst>
          </p:cNvPr>
          <p:cNvSpPr txBox="1"/>
          <p:nvPr/>
        </p:nvSpPr>
        <p:spPr>
          <a:xfrm>
            <a:off x="644059" y="1529628"/>
            <a:ext cx="109038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線形二次レギュレータ</a:t>
            </a:r>
            <a:r>
              <a:rPr lang="en-US" altLang="ja-JP" sz="3200" dirty="0"/>
              <a:t>(Linear-Quadratic Regulator:LQR</a:t>
            </a:r>
            <a:r>
              <a:rPr lang="ja-JP" altLang="en-US" sz="3200" dirty="0"/>
              <a:t>）</a:t>
            </a:r>
            <a:endParaRPr lang="en-US" altLang="ja-JP" sz="3200" dirty="0"/>
          </a:p>
          <a:p>
            <a:r>
              <a:rPr lang="ja-JP" altLang="en-US" sz="3200" dirty="0"/>
              <a:t>は状態フィードバック制御の一種</a:t>
            </a:r>
            <a:endParaRPr lang="en-US" altLang="ja-JP" sz="3200" dirty="0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6B47F419-5F40-4F2C-8A68-D058BBE2C34F}"/>
              </a:ext>
            </a:extLst>
          </p:cNvPr>
          <p:cNvGrpSpPr/>
          <p:nvPr/>
        </p:nvGrpSpPr>
        <p:grpSpPr>
          <a:xfrm>
            <a:off x="644059" y="2674221"/>
            <a:ext cx="10894288" cy="4005220"/>
            <a:chOff x="644059" y="2674221"/>
            <a:chExt cx="10894288" cy="4005220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B8365DC5-501C-447A-9BF1-D19550C9AA3D}"/>
                </a:ext>
              </a:extLst>
            </p:cNvPr>
            <p:cNvGrpSpPr/>
            <p:nvPr/>
          </p:nvGrpSpPr>
          <p:grpSpPr>
            <a:xfrm>
              <a:off x="644059" y="2674221"/>
              <a:ext cx="5129250" cy="4005220"/>
              <a:chOff x="801697" y="2484899"/>
              <a:chExt cx="5129250" cy="4005220"/>
            </a:xfrm>
          </p:grpSpPr>
          <p:pic>
            <p:nvPicPr>
              <p:cNvPr id="13" name="図 12" descr="地図, テキスト が含まれている画像&#10;&#10;非常に高い精度で生成された説明">
                <a:extLst>
                  <a:ext uri="{FF2B5EF4-FFF2-40B4-BE49-F238E27FC236}">
                    <a16:creationId xmlns:a16="http://schemas.microsoft.com/office/drawing/2014/main" id="{5AD664D9-2CB0-4692-8469-EB35E84A79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1697" y="2484899"/>
                <a:ext cx="5129250" cy="3481910"/>
              </a:xfrm>
              <a:prstGeom prst="rect">
                <a:avLst/>
              </a:prstGeom>
            </p:spPr>
          </p:pic>
          <p:sp>
            <p:nvSpPr>
              <p:cNvPr id="15" name="テキスト ボックス 14">
                <a:extLst>
                  <a:ext uri="{FF2B5EF4-FFF2-40B4-BE49-F238E27FC236}">
                    <a16:creationId xmlns:a16="http://schemas.microsoft.com/office/drawing/2014/main" id="{2DB08173-AD37-4704-AAB2-937196C44F8C}"/>
                  </a:ext>
                </a:extLst>
              </p:cNvPr>
              <p:cNvSpPr txBox="1"/>
              <p:nvPr/>
            </p:nvSpPr>
            <p:spPr>
              <a:xfrm>
                <a:off x="801697" y="6028454"/>
                <a:ext cx="51292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2400" dirty="0"/>
                  <a:t>最適レギュレータによる各値の収束</a:t>
                </a:r>
                <a:endParaRPr kumimoji="1" lang="ja-JP" altLang="en-US" sz="2400" dirty="0"/>
              </a:p>
            </p:txBody>
          </p:sp>
        </p:grp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AD90755C-6D0B-4176-9DE6-BC0210E07CC6}"/>
                </a:ext>
              </a:extLst>
            </p:cNvPr>
            <p:cNvGrpSpPr/>
            <p:nvPr/>
          </p:nvGrpSpPr>
          <p:grpSpPr>
            <a:xfrm>
              <a:off x="6418693" y="2999404"/>
              <a:ext cx="5119654" cy="3680037"/>
              <a:chOff x="6418693" y="2999404"/>
              <a:chExt cx="5119654" cy="3680037"/>
            </a:xfrm>
          </p:grpSpPr>
          <p:pic>
            <p:nvPicPr>
              <p:cNvPr id="22" name="図 21">
                <a:extLst>
                  <a:ext uri="{FF2B5EF4-FFF2-40B4-BE49-F238E27FC236}">
                    <a16:creationId xmlns:a16="http://schemas.microsoft.com/office/drawing/2014/main" id="{99DC8500-2B48-4F78-9452-5C77A999B9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18693" y="2999404"/>
                <a:ext cx="5119654" cy="2825814"/>
              </a:xfrm>
              <a:prstGeom prst="rect">
                <a:avLst/>
              </a:prstGeom>
            </p:spPr>
          </p:pic>
          <p:sp>
            <p:nvSpPr>
              <p:cNvPr id="23" name="テキスト ボックス 22">
                <a:extLst>
                  <a:ext uri="{FF2B5EF4-FFF2-40B4-BE49-F238E27FC236}">
                    <a16:creationId xmlns:a16="http://schemas.microsoft.com/office/drawing/2014/main" id="{6555A1CE-A1D2-43D6-940C-643277DB9E2F}"/>
                  </a:ext>
                </a:extLst>
              </p:cNvPr>
              <p:cNvSpPr txBox="1"/>
              <p:nvPr/>
            </p:nvSpPr>
            <p:spPr>
              <a:xfrm>
                <a:off x="6613258" y="6217776"/>
                <a:ext cx="47305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2400" dirty="0"/>
                  <a:t>MATLAB</a:t>
                </a:r>
                <a:r>
                  <a:rPr kumimoji="1" lang="ja-JP" altLang="en-US" sz="2400" dirty="0"/>
                  <a:t>によるゲイン導出の様子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122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98E50EC-326B-4AE1-B7F3-C9DF2753B9F1}"/>
              </a:ext>
            </a:extLst>
          </p:cNvPr>
          <p:cNvGrpSpPr/>
          <p:nvPr/>
        </p:nvGrpSpPr>
        <p:grpSpPr>
          <a:xfrm>
            <a:off x="2" y="0"/>
            <a:ext cx="12191999" cy="1269001"/>
            <a:chOff x="0" y="0"/>
            <a:chExt cx="12191999" cy="1269001"/>
          </a:xfrm>
        </p:grpSpPr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5805C165-EA5F-47E3-9EC1-EA76A601B6ED}"/>
                </a:ext>
              </a:extLst>
            </p:cNvPr>
            <p:cNvSpPr/>
            <p:nvPr/>
          </p:nvSpPr>
          <p:spPr>
            <a:xfrm>
              <a:off x="0" y="0"/>
              <a:ext cx="12191999" cy="12690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Noto Sans CJK JP Regular" panose="020B0500000000000000" pitchFamily="34" charset="-128"/>
                <a:ea typeface="Noto Sans CJK JP Regular" panose="020B0500000000000000" pitchFamily="34" charset="-128"/>
              </a:endParaRPr>
            </a:p>
          </p:txBody>
        </p:sp>
        <p:sp>
          <p:nvSpPr>
            <p:cNvPr id="11" name="テキスト ボックス 10">
              <a:extLst>
                <a:ext uri="{FF2B5EF4-FFF2-40B4-BE49-F238E27FC236}">
                  <a16:creationId xmlns:a16="http://schemas.microsoft.com/office/drawing/2014/main" id="{627B746E-0E59-4992-A7F6-B7ED5840DC1E}"/>
                </a:ext>
              </a:extLst>
            </p:cNvPr>
            <p:cNvSpPr txBox="1"/>
            <p:nvPr/>
          </p:nvSpPr>
          <p:spPr>
            <a:xfrm>
              <a:off x="2541181" y="172835"/>
              <a:ext cx="71096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400" dirty="0">
                  <a:solidFill>
                    <a:schemeClr val="bg1"/>
                  </a:solidFill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線形二次レギュレータ</a:t>
              </a:r>
            </a:p>
          </p:txBody>
        </p:sp>
      </p:grp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4E4AC864-FFB4-463C-B708-4F0C593FEDD3}"/>
              </a:ext>
            </a:extLst>
          </p:cNvPr>
          <p:cNvGrpSpPr/>
          <p:nvPr/>
        </p:nvGrpSpPr>
        <p:grpSpPr>
          <a:xfrm>
            <a:off x="921119" y="1411080"/>
            <a:ext cx="10349765" cy="2310469"/>
            <a:chOff x="750241" y="1583913"/>
            <a:chExt cx="10349764" cy="2310469"/>
          </a:xfrm>
        </p:grpSpPr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11F2916D-9282-4CDE-8F87-81FE62E5FBB7}"/>
                </a:ext>
              </a:extLst>
            </p:cNvPr>
            <p:cNvSpPr txBox="1"/>
            <p:nvPr/>
          </p:nvSpPr>
          <p:spPr>
            <a:xfrm>
              <a:off x="750241" y="1583913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3600" dirty="0"/>
                <a:t>理論</a:t>
              </a:r>
              <a:endParaRPr kumimoji="1" lang="ja-JP" altLang="en-US" dirty="0"/>
            </a:p>
          </p:txBody>
        </p:sp>
        <p:grpSp>
          <p:nvGrpSpPr>
            <p:cNvPr id="17" name="グループ化 16">
              <a:extLst>
                <a:ext uri="{FF2B5EF4-FFF2-40B4-BE49-F238E27FC236}">
                  <a16:creationId xmlns:a16="http://schemas.microsoft.com/office/drawing/2014/main" id="{E289C623-2292-4378-84B8-8315D3953B4B}"/>
                </a:ext>
              </a:extLst>
            </p:cNvPr>
            <p:cNvGrpSpPr/>
            <p:nvPr/>
          </p:nvGrpSpPr>
          <p:grpSpPr>
            <a:xfrm>
              <a:off x="1091994" y="2230244"/>
              <a:ext cx="10008011" cy="1664138"/>
              <a:chOff x="1091994" y="2051839"/>
              <a:chExt cx="10008011" cy="166413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501C23B6-8948-4A81-B445-7C8E0BC2F632}"/>
                      </a:ext>
                    </a:extLst>
                  </p:cNvPr>
                  <p:cNvSpPr txBox="1"/>
                  <p:nvPr/>
                </p:nvSpPr>
                <p:spPr>
                  <a:xfrm>
                    <a:off x="1091994" y="2051839"/>
                    <a:ext cx="10008011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kumimoji="1" lang="en-US" altLang="ja-JP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𝐴𝑥</m:t>
                        </m:r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sz="2800" i="1">
                            <a:latin typeface="Cambria Math" panose="02040503050406030204" pitchFamily="18" charset="0"/>
                          </a:rPr>
                          <m:t>𝐵𝑢</m:t>
                        </m:r>
                      </m:oMath>
                    </a14:m>
                    <a:r>
                      <a:rPr kumimoji="1" lang="ja-JP" altLang="en-US" sz="2800" dirty="0"/>
                      <a:t>という状態方程式に対し、評価関数</a:t>
                    </a:r>
                    <a:r>
                      <a:rPr lang="en-US" altLang="ja-JP" sz="2800" dirty="0"/>
                      <a:t>J</a:t>
                    </a:r>
                    <a:r>
                      <a:rPr lang="ja-JP" altLang="en-US" sz="2800" dirty="0"/>
                      <a:t>を定義する</a:t>
                    </a:r>
                    <a:endParaRPr kumimoji="1" lang="en-US" altLang="ja-JP" sz="2400" dirty="0"/>
                  </a:p>
                </p:txBody>
              </p:sp>
            </mc:Choice>
            <mc:Fallback xmlns="">
              <p:sp>
                <p:nvSpPr>
                  <p:cNvPr id="18" name="テキスト ボックス 17">
                    <a:extLst>
                      <a:ext uri="{FF2B5EF4-FFF2-40B4-BE49-F238E27FC236}">
                        <a16:creationId xmlns:a16="http://schemas.microsoft.com/office/drawing/2014/main" id="{501C23B6-8948-4A81-B445-7C8E0BC2F63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91994" y="2051839"/>
                    <a:ext cx="10008011" cy="52322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2941" b="-32941"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テキスト ボックス 18">
                    <a:extLst>
                      <a:ext uri="{FF2B5EF4-FFF2-40B4-BE49-F238E27FC236}">
                        <a16:creationId xmlns:a16="http://schemas.microsoft.com/office/drawing/2014/main" id="{F4194B57-6788-4D53-AB4A-2C35CC4B7A30}"/>
                      </a:ext>
                    </a:extLst>
                  </p:cNvPr>
                  <p:cNvSpPr txBox="1"/>
                  <p:nvPr/>
                </p:nvSpPr>
                <p:spPr>
                  <a:xfrm>
                    <a:off x="1858237" y="2510211"/>
                    <a:ext cx="7460159" cy="106554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kumimoji="1" lang="en-US" altLang="ja-JP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kumimoji="1" lang="en-US" altLang="ja-JP" sz="3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ja-JP" sz="3200" b="1" i="1">
                                  <a:latin typeface="Cambria Math" panose="02040503050406030204" pitchFamily="18" charset="0"/>
                                </a:rPr>
                                <m:t>𝑸𝒙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ja-JP" sz="3200" b="1" i="1"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p>
                                  <m:r>
                                    <a:rPr kumimoji="1" lang="en-US" altLang="ja-JP" sz="3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kumimoji="1" lang="en-US" altLang="ja-JP" sz="32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kumimoji="1" lang="en-US" altLang="ja-JP" sz="3200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oMath>
                      </m:oMathPara>
                    </a14:m>
                    <a:endParaRPr kumimoji="1" lang="en-US" altLang="ja-JP" dirty="0"/>
                  </a:p>
                </p:txBody>
              </p:sp>
            </mc:Choice>
            <mc:Fallback xmlns="">
              <p:sp>
                <p:nvSpPr>
                  <p:cNvPr id="19" name="テキスト ボックス 18">
                    <a:extLst>
                      <a:ext uri="{FF2B5EF4-FFF2-40B4-BE49-F238E27FC236}">
                        <a16:creationId xmlns:a16="http://schemas.microsoft.com/office/drawing/2014/main" id="{F4194B57-6788-4D53-AB4A-2C35CC4B7A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8237" y="2510211"/>
                    <a:ext cx="7460159" cy="106554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ja-JP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" name="テキスト ボックス 19">
                <a:extLst>
                  <a:ext uri="{FF2B5EF4-FFF2-40B4-BE49-F238E27FC236}">
                    <a16:creationId xmlns:a16="http://schemas.microsoft.com/office/drawing/2014/main" id="{41C8AB5F-420E-4500-8E3C-510664A6CDB3}"/>
                  </a:ext>
                </a:extLst>
              </p:cNvPr>
              <p:cNvSpPr txBox="1"/>
              <p:nvPr/>
            </p:nvSpPr>
            <p:spPr>
              <a:xfrm>
                <a:off x="5588317" y="3346645"/>
                <a:ext cx="5339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dirty="0"/>
                  <a:t>(Q,R</a:t>
                </a:r>
                <a:r>
                  <a:rPr kumimoji="1" lang="ja-JP" altLang="en-US" dirty="0"/>
                  <a:t>はそれぞれ重み行列であり、正方行列である</a:t>
                </a:r>
                <a:r>
                  <a:rPr kumimoji="1" lang="en-US" altLang="ja-JP" dirty="0"/>
                  <a:t>)</a:t>
                </a:r>
                <a:endParaRPr kumimoji="1" lang="ja-JP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4515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D086FA58-46E5-436D-AC02-D12911FC5D6E}"/>
              </a:ext>
            </a:extLst>
          </p:cNvPr>
          <p:cNvGrpSpPr/>
          <p:nvPr/>
        </p:nvGrpSpPr>
        <p:grpSpPr>
          <a:xfrm>
            <a:off x="2" y="0"/>
            <a:ext cx="12191999" cy="1269001"/>
            <a:chOff x="0" y="0"/>
            <a:chExt cx="12191999" cy="1269001"/>
          </a:xfrm>
        </p:grpSpPr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4DC921EB-ABD0-4BFC-8311-808914C1A495}"/>
                </a:ext>
              </a:extLst>
            </p:cNvPr>
            <p:cNvSpPr/>
            <p:nvPr/>
          </p:nvSpPr>
          <p:spPr>
            <a:xfrm>
              <a:off x="0" y="0"/>
              <a:ext cx="12191999" cy="12690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latin typeface="Noto Sans CJK JP Regular" panose="020B0500000000000000" pitchFamily="34" charset="-128"/>
                <a:ea typeface="Noto Sans CJK JP Regular" panose="020B0500000000000000" pitchFamily="34" charset="-128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28D8E5A8-234E-4752-8808-ABBD287BB47B}"/>
                </a:ext>
              </a:extLst>
            </p:cNvPr>
            <p:cNvSpPr txBox="1"/>
            <p:nvPr/>
          </p:nvSpPr>
          <p:spPr>
            <a:xfrm>
              <a:off x="2541181" y="172835"/>
              <a:ext cx="710963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5400" dirty="0">
                  <a:solidFill>
                    <a:schemeClr val="bg1"/>
                  </a:solidFill>
                  <a:latin typeface="Noto Sans CJK JP Bold" panose="020B0800000000000000" pitchFamily="34" charset="-128"/>
                  <a:ea typeface="Noto Sans CJK JP Bold" panose="020B0800000000000000" pitchFamily="34" charset="-128"/>
                </a:rPr>
                <a:t>線形二次レギュレータ</a:t>
              </a:r>
            </a:p>
          </p:txBody>
        </p:sp>
      </p:grpSp>
      <p:pic>
        <p:nvPicPr>
          <p:cNvPr id="15" name="図 14">
            <a:extLst>
              <a:ext uri="{FF2B5EF4-FFF2-40B4-BE49-F238E27FC236}">
                <a16:creationId xmlns:a16="http://schemas.microsoft.com/office/drawing/2014/main" id="{09A5D2BD-CFC2-4E79-B774-A291A6201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8" y="1622014"/>
            <a:ext cx="10313664" cy="3484487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7C14E08B-0F41-42AC-AB79-441C8CDA0911}"/>
              </a:ext>
            </a:extLst>
          </p:cNvPr>
          <p:cNvSpPr/>
          <p:nvPr/>
        </p:nvSpPr>
        <p:spPr>
          <a:xfrm>
            <a:off x="3616795" y="3211677"/>
            <a:ext cx="4958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ja-JP" altLang="en-US" dirty="0"/>
              <a:t>斜線部</a:t>
            </a:r>
            <a:r>
              <a:rPr kumimoji="1" lang="en-US" altLang="ja-JP" dirty="0"/>
              <a:t>…</a:t>
            </a:r>
            <a:r>
              <a:rPr kumimoji="1" lang="ja-JP" altLang="en-US" dirty="0"/>
              <a:t>基準値に対する差</a:t>
            </a:r>
            <a:r>
              <a:rPr kumimoji="1" lang="en-US" altLang="ja-JP" dirty="0"/>
              <a:t>(</a:t>
            </a:r>
            <a:r>
              <a:rPr kumimoji="1" lang="ja-JP" altLang="en-US" dirty="0"/>
              <a:t>エラー</a:t>
            </a:r>
            <a:r>
              <a:rPr kumimoji="1" lang="en-US" altLang="ja-JP" dirty="0"/>
              <a:t>)</a:t>
            </a:r>
            <a:r>
              <a:rPr kumimoji="1" lang="ja-JP" altLang="en-US" dirty="0"/>
              <a:t>の積分部分</a:t>
            </a: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0074AA29-B4F2-403F-A5A2-3E518AC134C6}"/>
              </a:ext>
            </a:extLst>
          </p:cNvPr>
          <p:cNvGrpSpPr/>
          <p:nvPr/>
        </p:nvGrpSpPr>
        <p:grpSpPr>
          <a:xfrm>
            <a:off x="939168" y="5344488"/>
            <a:ext cx="10313664" cy="1071058"/>
            <a:chOff x="939168" y="5471384"/>
            <a:chExt cx="10313664" cy="1071057"/>
          </a:xfrm>
        </p:grpSpPr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221F0EE6-8CF9-4C63-A5B1-C953F863A956}"/>
                </a:ext>
              </a:extLst>
            </p:cNvPr>
            <p:cNvSpPr/>
            <p:nvPr/>
          </p:nvSpPr>
          <p:spPr>
            <a:xfrm>
              <a:off x="4426225" y="6080776"/>
              <a:ext cx="6826607" cy="461665"/>
            </a:xfrm>
            <a:prstGeom prst="rect">
              <a:avLst/>
            </a:prstGeom>
            <a:solidFill>
              <a:srgbClr val="F4B7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64253217-486B-4A6F-922E-FAF946BAFA84}"/>
                </a:ext>
              </a:extLst>
            </p:cNvPr>
            <p:cNvSpPr/>
            <p:nvPr/>
          </p:nvSpPr>
          <p:spPr>
            <a:xfrm>
              <a:off x="939168" y="6080775"/>
              <a:ext cx="2669474" cy="461665"/>
            </a:xfrm>
            <a:prstGeom prst="rect">
              <a:avLst/>
            </a:prstGeom>
            <a:solidFill>
              <a:srgbClr val="FDF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8BEE1544-4F92-461A-B1E5-1558DB5E58E8}"/>
                </a:ext>
              </a:extLst>
            </p:cNvPr>
            <p:cNvSpPr/>
            <p:nvPr/>
          </p:nvSpPr>
          <p:spPr>
            <a:xfrm>
              <a:off x="939168" y="5471384"/>
              <a:ext cx="2669474" cy="461665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7E91BF0C-0963-4404-932A-B80EDC399E4D}"/>
                </a:ext>
              </a:extLst>
            </p:cNvPr>
            <p:cNvSpPr txBox="1"/>
            <p:nvPr/>
          </p:nvSpPr>
          <p:spPr>
            <a:xfrm>
              <a:off x="1223777" y="5471384"/>
              <a:ext cx="2100255" cy="461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ja-JP" altLang="en-US" sz="2400" dirty="0"/>
                <a:t>青線 </a:t>
              </a:r>
              <a:r>
                <a:rPr lang="en-US" altLang="ja-JP" sz="2400" dirty="0"/>
                <a:t>…</a:t>
              </a:r>
              <a:r>
                <a:rPr lang="ja-JP" altLang="en-US" sz="2400" dirty="0"/>
                <a:t>基準値</a:t>
              </a:r>
              <a:endParaRPr kumimoji="1" lang="ja-JP" altLang="en-US" sz="2400" dirty="0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F173A39B-5E04-4064-9071-D64A8965D4AC}"/>
                </a:ext>
              </a:extLst>
            </p:cNvPr>
            <p:cNvSpPr txBox="1"/>
            <p:nvPr/>
          </p:nvSpPr>
          <p:spPr>
            <a:xfrm>
              <a:off x="1223777" y="6080774"/>
              <a:ext cx="1792478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2400" dirty="0">
                  <a:latin typeface="+mj-ea"/>
                </a:rPr>
                <a:t>黄線 </a:t>
              </a:r>
              <a:r>
                <a:rPr kumimoji="1" lang="en-US" altLang="ja-JP" sz="2400" dirty="0">
                  <a:latin typeface="+mj-ea"/>
                </a:rPr>
                <a:t>…</a:t>
              </a:r>
              <a:r>
                <a:rPr kumimoji="1" lang="ja-JP" altLang="en-US" sz="2400" dirty="0">
                  <a:latin typeface="+mj-ea"/>
                </a:rPr>
                <a:t>実値</a:t>
              </a:r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FB272A5B-29EB-41CA-8560-67086446532E}"/>
                </a:ext>
              </a:extLst>
            </p:cNvPr>
            <p:cNvSpPr txBox="1"/>
            <p:nvPr/>
          </p:nvSpPr>
          <p:spPr>
            <a:xfrm>
              <a:off x="4511604" y="6080774"/>
              <a:ext cx="6655848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2400" dirty="0"/>
                <a:t>斜線部 </a:t>
              </a:r>
              <a:r>
                <a:rPr kumimoji="1" lang="en-US" altLang="ja-JP" sz="2400" dirty="0"/>
                <a:t>…</a:t>
              </a:r>
              <a:r>
                <a:rPr kumimoji="1" lang="ja-JP" altLang="en-US" sz="2400" dirty="0"/>
                <a:t>基準値に対する差</a:t>
              </a:r>
              <a:r>
                <a:rPr kumimoji="1" lang="en-US" altLang="ja-JP" sz="2400" dirty="0"/>
                <a:t>(</a:t>
              </a:r>
              <a:r>
                <a:rPr kumimoji="1" lang="ja-JP" altLang="en-US" sz="2400" dirty="0"/>
                <a:t>エラー</a:t>
              </a:r>
              <a:r>
                <a:rPr kumimoji="1" lang="en-US" altLang="ja-JP" sz="2400" dirty="0"/>
                <a:t>)</a:t>
              </a:r>
              <a:r>
                <a:rPr kumimoji="1" lang="ja-JP" altLang="en-US" sz="2400" dirty="0"/>
                <a:t>の積分部分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847803"/>
      </p:ext>
    </p:extLst>
  </p:cSld>
  <p:clrMapOvr>
    <a:masterClrMapping/>
  </p:clrMapOvr>
</p:sld>
</file>

<file path=ppt/theme/theme1.xml><?xml version="1.0" encoding="utf-8"?>
<a:theme xmlns:a="http://schemas.openxmlformats.org/drawingml/2006/main" name="テーマ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Segoe UI"/>
        <a:ea typeface="メイリオ"/>
        <a:cs typeface=""/>
      </a:majorFont>
      <a:minorFont>
        <a:latin typeface="Segoe UI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テーマ1" id="{25A4ED76-EF5F-40ED-A950-9BFCE85BB418}" vid="{2A7F8520-414E-41D2-B657-75E646F7F2B1}"/>
    </a:ext>
  </a:extLst>
</a:theme>
</file>

<file path=ppt/theme/theme2.xml><?xml version="1.0" encoding="utf-8"?>
<a:theme xmlns:a="http://schemas.openxmlformats.org/drawingml/2006/main" name="notesa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1">
      <a:majorFont>
        <a:latin typeface="Noto Sans CJK JP Regular"/>
        <a:ea typeface="Noto Sans CJK JP Regular"/>
        <a:cs typeface=""/>
      </a:majorFont>
      <a:minorFont>
        <a:latin typeface="Noto Sans CJK JP Regular"/>
        <a:ea typeface="Noto Sans CJK JP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otesans" id="{58FC6D74-F382-4547-AF3A-5C6244C94A7E}" vid="{E81D85D3-F0C3-49A4-BEAD-29B5D6239153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6532</TotalTime>
  <Words>1346</Words>
  <Application>Microsoft Office PowerPoint</Application>
  <PresentationFormat>ワイド画面</PresentationFormat>
  <Paragraphs>249</Paragraphs>
  <Slides>41</Slides>
  <Notes>13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41</vt:i4>
      </vt:variant>
    </vt:vector>
  </HeadingPairs>
  <TitlesOfParts>
    <vt:vector size="51" baseType="lpstr">
      <vt:lpstr>Noto Sans CJK JP Black</vt:lpstr>
      <vt:lpstr>Noto Sans CJK JP Bold</vt:lpstr>
      <vt:lpstr>Noto Sans CJK JP Light</vt:lpstr>
      <vt:lpstr>Noto Sans CJK JP Medium</vt:lpstr>
      <vt:lpstr>Noto Sans CJK JP Regular</vt:lpstr>
      <vt:lpstr>Cambria Math</vt:lpstr>
      <vt:lpstr>Segoe UI</vt:lpstr>
      <vt:lpstr>Wingdings 2</vt:lpstr>
      <vt:lpstr>テーマ1</vt:lpstr>
      <vt:lpstr>notesans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ten ten</dc:creator>
  <cp:lastModifiedBy>ten ten</cp:lastModifiedBy>
  <cp:revision>458</cp:revision>
  <dcterms:created xsi:type="dcterms:W3CDTF">2018-07-02T05:01:31Z</dcterms:created>
  <dcterms:modified xsi:type="dcterms:W3CDTF">2018-07-15T07:33:31Z</dcterms:modified>
</cp:coreProperties>
</file>